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6" r:id="rId2"/>
    <p:sldId id="275" r:id="rId3"/>
    <p:sldId id="274" r:id="rId4"/>
    <p:sldId id="257" r:id="rId5"/>
    <p:sldId id="258" r:id="rId6"/>
    <p:sldId id="273" r:id="rId7"/>
    <p:sldId id="261" r:id="rId8"/>
    <p:sldId id="259" r:id="rId9"/>
    <p:sldId id="260" r:id="rId10"/>
    <p:sldId id="262" r:id="rId11"/>
    <p:sldId id="263" r:id="rId12"/>
    <p:sldId id="264" r:id="rId13"/>
    <p:sldId id="265" r:id="rId14"/>
    <p:sldId id="276" r:id="rId15"/>
    <p:sldId id="266" r:id="rId16"/>
    <p:sldId id="268" r:id="rId17"/>
    <p:sldId id="269" r:id="rId18"/>
    <p:sldId id="270" r:id="rId19"/>
    <p:sldId id="271" r:id="rId20"/>
    <p:sldId id="278" r:id="rId21"/>
    <p:sldId id="272"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111" d="100"/>
          <a:sy n="111" d="100"/>
        </p:scale>
        <p:origin x="51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352262-918B-4111-90E9-362CADF233D9}"/>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0AB2CE-6DFF-4B37-90DC-8E674D8E241B}"/>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60CA23C-D89C-4500-9A73-C6358BAEEBD4}" type="datetimeFigureOut">
              <a:rPr lang="en-US" smtClean="0"/>
              <a:t>10/12/2017</a:t>
            </a:fld>
            <a:endParaRPr lang="en-US"/>
          </a:p>
        </p:txBody>
      </p:sp>
      <p:sp>
        <p:nvSpPr>
          <p:cNvPr id="4" name="Footer Placeholder 3">
            <a:extLst>
              <a:ext uri="{FF2B5EF4-FFF2-40B4-BE49-F238E27FC236}">
                <a16:creationId xmlns:a16="http://schemas.microsoft.com/office/drawing/2014/main" id="{7486E6ED-8A8E-4FD2-B470-47B7F21E480F}"/>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7B24FF5-E1A5-4BF2-B049-CC723EE23461}"/>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6C74B4F-6286-4059-B9DB-ACD8C39922C8}" type="slidenum">
              <a:rPr lang="en-US" smtClean="0"/>
              <a:t>‹#›</a:t>
            </a:fld>
            <a:endParaRPr lang="en-US"/>
          </a:p>
        </p:txBody>
      </p:sp>
    </p:spTree>
    <p:extLst>
      <p:ext uri="{BB962C8B-B14F-4D97-AF65-F5344CB8AC3E}">
        <p14:creationId xmlns:p14="http://schemas.microsoft.com/office/powerpoint/2010/main" val="346602540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0DB66AB-E34B-402F-92B1-15384E8E3EDB}"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924285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B66AB-E34B-402F-92B1-15384E8E3EDB}"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2583356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B66AB-E34B-402F-92B1-15384E8E3EDB}"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3742696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B66AB-E34B-402F-92B1-15384E8E3EDB}"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3886647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B66AB-E34B-402F-92B1-15384E8E3EDB}" type="datetimeFigureOut">
              <a:rPr lang="en-US" smtClean="0"/>
              <a:t>10/12/2017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408674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DB66AB-E34B-402F-92B1-15384E8E3EDB}" type="datetimeFigureOut">
              <a:rPr lang="en-US" smtClean="0"/>
              <a:t>10/12/2017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151366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B66AB-E34B-402F-92B1-15384E8E3EDB}" type="datetimeFigureOut">
              <a:rPr lang="en-US" smtClean="0"/>
              <a:t>10/12/2017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3227532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DB66AB-E34B-402F-92B1-15384E8E3EDB}"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59736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DB66AB-E34B-402F-92B1-15384E8E3EDB}"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23385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B66AB-E34B-402F-92B1-15384E8E3EDB}"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3814093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B66AB-E34B-402F-92B1-15384E8E3EDB}"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E61D2-F64A-4B72-B978-FD528098B351}" type="slidenum">
              <a:rPr lang="en-US" smtClean="0"/>
              <a:t>‹#›</a:t>
            </a:fld>
            <a:endParaRPr lang="en-US"/>
          </a:p>
        </p:txBody>
      </p:sp>
    </p:spTree>
    <p:extLst>
      <p:ext uri="{BB962C8B-B14F-4D97-AF65-F5344CB8AC3E}">
        <p14:creationId xmlns:p14="http://schemas.microsoft.com/office/powerpoint/2010/main" val="2743276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B66AB-E34B-402F-92B1-15384E8E3EDB}" type="datetimeFigureOut">
              <a:rPr lang="en-US" smtClean="0"/>
              <a:t>10/12/2017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6E61D2-F64A-4B72-B978-FD528098B351}" type="slidenum">
              <a:rPr lang="en-US" smtClean="0"/>
              <a:t>‹#›</a:t>
            </a:fld>
            <a:endParaRPr lang="en-US"/>
          </a:p>
        </p:txBody>
      </p:sp>
    </p:spTree>
    <p:extLst>
      <p:ext uri="{BB962C8B-B14F-4D97-AF65-F5344CB8AC3E}">
        <p14:creationId xmlns:p14="http://schemas.microsoft.com/office/powerpoint/2010/main" val="1020690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400" dirty="0"/>
              <a:t>Review of </a:t>
            </a:r>
            <a:br>
              <a:rPr lang="en-US" sz="4400" dirty="0"/>
            </a:br>
            <a:r>
              <a:rPr lang="en-US" sz="4400" dirty="0"/>
              <a:t>Tennessee Certification of COPA </a:t>
            </a:r>
            <a:br>
              <a:rPr lang="en-US" sz="4400" dirty="0"/>
            </a:br>
            <a:r>
              <a:rPr lang="en-US" sz="4400" dirty="0"/>
              <a:t>on </a:t>
            </a:r>
            <a:br>
              <a:rPr lang="en-US" sz="4400" dirty="0"/>
            </a:br>
            <a:r>
              <a:rPr lang="en-US" sz="4400" dirty="0"/>
              <a:t>Authority’s Additional Recommendation to the Commissioner</a:t>
            </a:r>
          </a:p>
        </p:txBody>
      </p:sp>
      <p:sp>
        <p:nvSpPr>
          <p:cNvPr id="3" name="Subtitle 2"/>
          <p:cNvSpPr>
            <a:spLocks noGrp="1"/>
          </p:cNvSpPr>
          <p:nvPr>
            <p:ph type="subTitle" idx="1"/>
          </p:nvPr>
        </p:nvSpPr>
        <p:spPr>
          <a:xfrm>
            <a:off x="1610264" y="3509963"/>
            <a:ext cx="9144000" cy="2619105"/>
          </a:xfrm>
        </p:spPr>
        <p:txBody>
          <a:bodyPr>
            <a:normAutofit fontScale="92500" lnSpcReduction="20000"/>
          </a:bodyPr>
          <a:lstStyle/>
          <a:p>
            <a:endParaRPr lang="en-US" dirty="0"/>
          </a:p>
          <a:p>
            <a:r>
              <a:rPr lang="en-US" dirty="0"/>
              <a:t>Southwest Virginia Health Authority</a:t>
            </a:r>
          </a:p>
          <a:p>
            <a:r>
              <a:rPr lang="en-US" dirty="0"/>
              <a:t>Board of Directors Meeting</a:t>
            </a:r>
          </a:p>
          <a:p>
            <a:r>
              <a:rPr lang="en-US" dirty="0"/>
              <a:t>October 12, 2017</a:t>
            </a:r>
          </a:p>
          <a:p>
            <a:endParaRPr lang="en-US" dirty="0"/>
          </a:p>
          <a:p>
            <a:endParaRPr lang="en-US" dirty="0"/>
          </a:p>
          <a:p>
            <a:r>
              <a:rPr lang="en-US" dirty="0"/>
              <a:t>Dennis Barry, Richard Brownlee, Thomas Massaro</a:t>
            </a:r>
          </a:p>
        </p:txBody>
      </p:sp>
    </p:spTree>
    <p:extLst>
      <p:ext uri="{BB962C8B-B14F-4D97-AF65-F5344CB8AC3E}">
        <p14:creationId xmlns:p14="http://schemas.microsoft.com/office/powerpoint/2010/main" val="687924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a:t>
            </a:r>
          </a:p>
        </p:txBody>
      </p:sp>
      <p:sp>
        <p:nvSpPr>
          <p:cNvPr id="3" name="Content Placeholder 2"/>
          <p:cNvSpPr>
            <a:spLocks noGrp="1"/>
          </p:cNvSpPr>
          <p:nvPr>
            <p:ph idx="1"/>
          </p:nvPr>
        </p:nvSpPr>
        <p:spPr/>
        <p:txBody>
          <a:bodyPr>
            <a:normAutofit fontScale="92500" lnSpcReduction="20000"/>
          </a:bodyPr>
          <a:lstStyle/>
          <a:p>
            <a:r>
              <a:rPr lang="en-US" dirty="0"/>
              <a:t>Tennessee approved the Applicants’ request for a COPA subject to Terms specified in a 116 page document dated Sept. 22, 2017</a:t>
            </a:r>
          </a:p>
          <a:p>
            <a:pPr lvl="1"/>
            <a:r>
              <a:rPr lang="en-US" dirty="0"/>
              <a:t>Posted on Authority’s web site</a:t>
            </a:r>
          </a:p>
          <a:p>
            <a:pPr lvl="1"/>
            <a:r>
              <a:rPr lang="en-US" dirty="0"/>
              <a:t>Differences from the Virginia commitments (as revised recently by the Virginia Commissioner) were outlined in a presentation at the first session of this meeting and that presentation is also posted on the Authority’s web site</a:t>
            </a:r>
          </a:p>
          <a:p>
            <a:r>
              <a:rPr lang="en-US" dirty="0"/>
              <a:t>At the last session of this meeting, the staff recommended and the Members present agreed to reconvene after the staff had more of an opportunity to review the Tennessee Terms </a:t>
            </a:r>
          </a:p>
          <a:p>
            <a:r>
              <a:rPr lang="en-US" dirty="0"/>
              <a:t>Staff and Applicants met last week to discuss issues</a:t>
            </a:r>
          </a:p>
          <a:p>
            <a:r>
              <a:rPr lang="en-US" dirty="0"/>
              <a:t>Today, the Authority needs to decide what recommendations and comments to submit to the Virginia Commissioner as she considers what action to take on the Applicants’ request for a Cooperative Agreement</a:t>
            </a:r>
          </a:p>
        </p:txBody>
      </p:sp>
    </p:spTree>
    <p:extLst>
      <p:ext uri="{BB962C8B-B14F-4D97-AF65-F5344CB8AC3E}">
        <p14:creationId xmlns:p14="http://schemas.microsoft.com/office/powerpoint/2010/main" val="1146175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7635"/>
            <a:ext cx="10515600" cy="1325563"/>
          </a:xfrm>
        </p:spPr>
        <p:txBody>
          <a:bodyPr/>
          <a:lstStyle/>
          <a:p>
            <a:pPr algn="ctr"/>
            <a:r>
              <a:rPr lang="en-US" dirty="0"/>
              <a:t>Summary of Staff Effort</a:t>
            </a:r>
          </a:p>
        </p:txBody>
      </p:sp>
      <p:sp>
        <p:nvSpPr>
          <p:cNvPr id="3" name="Content Placeholder 2"/>
          <p:cNvSpPr>
            <a:spLocks noGrp="1"/>
          </p:cNvSpPr>
          <p:nvPr>
            <p:ph idx="1"/>
          </p:nvPr>
        </p:nvSpPr>
        <p:spPr>
          <a:xfrm>
            <a:off x="838200" y="1918613"/>
            <a:ext cx="10515600" cy="4351338"/>
          </a:xfrm>
        </p:spPr>
        <p:txBody>
          <a:bodyPr>
            <a:normAutofit fontScale="92500" lnSpcReduction="20000"/>
          </a:bodyPr>
          <a:lstStyle/>
          <a:p>
            <a:r>
              <a:rPr lang="en-US" sz="3200" dirty="0"/>
              <a:t>Staff has reviewed the Tennessee COPA document focusing on the impact on the previously approved Virginia commitments and on the impact the Tennessee COPA may have on Virginia.</a:t>
            </a:r>
          </a:p>
          <a:p>
            <a:pPr lvl="1"/>
            <a:r>
              <a:rPr lang="en-US" dirty="0"/>
              <a:t>Meeting with Applicants</a:t>
            </a:r>
          </a:p>
          <a:p>
            <a:r>
              <a:rPr lang="en-US" sz="3200" dirty="0"/>
              <a:t>Staff and counsel are working on a draft letter summarizing the analyses performed by the staff and including proposals by the staff regarding comments or recommendations that the Authority may want to submit to the Virginia Commissioner. </a:t>
            </a:r>
          </a:p>
          <a:p>
            <a:r>
              <a:rPr lang="en-US" sz="3200" dirty="0"/>
              <a:t>N.B.  It is exclusively the realm of the Authority to accept, reject, or modify any of the staff’s recommendations. Members should call upon their own judgment and experience in considering what recommendations or comments should be </a:t>
            </a:r>
            <a:r>
              <a:rPr lang="en-US" sz="3200" dirty="0" err="1"/>
              <a:t>submittted</a:t>
            </a:r>
            <a:r>
              <a:rPr lang="en-US" sz="3200" dirty="0"/>
              <a:t>.  </a:t>
            </a:r>
          </a:p>
        </p:txBody>
      </p:sp>
    </p:spTree>
    <p:extLst>
      <p:ext uri="{BB962C8B-B14F-4D97-AF65-F5344CB8AC3E}">
        <p14:creationId xmlns:p14="http://schemas.microsoft.com/office/powerpoint/2010/main" val="252811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Overview of Tennessee COPA </a:t>
            </a:r>
          </a:p>
        </p:txBody>
      </p:sp>
      <p:sp>
        <p:nvSpPr>
          <p:cNvPr id="3" name="Content Placeholder 2"/>
          <p:cNvSpPr>
            <a:spLocks noGrp="1"/>
          </p:cNvSpPr>
          <p:nvPr>
            <p:ph idx="1"/>
          </p:nvPr>
        </p:nvSpPr>
        <p:spPr>
          <a:xfrm>
            <a:off x="546295" y="1351172"/>
            <a:ext cx="11099410" cy="4351338"/>
          </a:xfrm>
        </p:spPr>
        <p:txBody>
          <a:bodyPr>
            <a:noAutofit/>
          </a:bodyPr>
          <a:lstStyle/>
          <a:p>
            <a:r>
              <a:rPr lang="en-US" sz="3200" dirty="0"/>
              <a:t>More restrictive and bureaucratic than original Virginia commitments </a:t>
            </a:r>
          </a:p>
          <a:p>
            <a:r>
              <a:rPr lang="en-US" sz="3200" dirty="0"/>
              <a:t>More detailed ( 116 pages v. 19 pages in the Virginia commitments)</a:t>
            </a:r>
          </a:p>
          <a:p>
            <a:r>
              <a:rPr lang="en-US" sz="3200" dirty="0"/>
              <a:t>Greater administrative costs </a:t>
            </a:r>
          </a:p>
          <a:p>
            <a:pPr lvl="1"/>
            <a:r>
              <a:rPr lang="en-US" sz="3200" dirty="0"/>
              <a:t>$5mm per annum v. previous estimate of $1mm</a:t>
            </a:r>
          </a:p>
          <a:p>
            <a:r>
              <a:rPr lang="en-US" sz="3200" dirty="0"/>
              <a:t>Complicated provisions on rate caps negotiated with payers</a:t>
            </a:r>
          </a:p>
          <a:p>
            <a:r>
              <a:rPr lang="en-US" sz="3200" dirty="0"/>
              <a:t>Differences in approach to Population Health</a:t>
            </a:r>
          </a:p>
          <a:p>
            <a:r>
              <a:rPr lang="en-US" sz="3200" dirty="0"/>
              <a:t>Changes Board size</a:t>
            </a:r>
          </a:p>
          <a:p>
            <a:r>
              <a:rPr lang="en-US" sz="3200" dirty="0"/>
              <a:t>Includes Ballad activity in Virginia</a:t>
            </a:r>
          </a:p>
        </p:txBody>
      </p:sp>
    </p:spTree>
    <p:extLst>
      <p:ext uri="{BB962C8B-B14F-4D97-AF65-F5344CB8AC3E}">
        <p14:creationId xmlns:p14="http://schemas.microsoft.com/office/powerpoint/2010/main" val="293357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Tennessee Terms More Restrictive and Bureaucratic</a:t>
            </a:r>
          </a:p>
        </p:txBody>
      </p:sp>
      <p:sp>
        <p:nvSpPr>
          <p:cNvPr id="3" name="Content Placeholder 2"/>
          <p:cNvSpPr>
            <a:spLocks noGrp="1"/>
          </p:cNvSpPr>
          <p:nvPr>
            <p:ph idx="1"/>
          </p:nvPr>
        </p:nvSpPr>
        <p:spPr/>
        <p:txBody>
          <a:bodyPr>
            <a:normAutofit/>
          </a:bodyPr>
          <a:lstStyle/>
          <a:p>
            <a:pPr lvl="1"/>
            <a:r>
              <a:rPr lang="en-US" sz="3200" dirty="0"/>
              <a:t>More data collection</a:t>
            </a:r>
          </a:p>
          <a:p>
            <a:pPr lvl="1"/>
            <a:r>
              <a:rPr lang="en-US" sz="3200" dirty="0"/>
              <a:t>More reports</a:t>
            </a:r>
          </a:p>
          <a:p>
            <a:pPr lvl="1"/>
            <a:r>
              <a:rPr lang="en-US" sz="3200" dirty="0"/>
              <a:t>Required submission of plans prior to taking action</a:t>
            </a:r>
          </a:p>
          <a:p>
            <a:pPr lvl="1"/>
            <a:r>
              <a:rPr lang="en-US" sz="3200" dirty="0"/>
              <a:t>Will slow down the process of achieving savings</a:t>
            </a:r>
          </a:p>
          <a:p>
            <a:pPr lvl="1"/>
            <a:r>
              <a:rPr lang="en-US" sz="3200" dirty="0"/>
              <a:t>Will add to compliance costs</a:t>
            </a:r>
          </a:p>
          <a:p>
            <a:pPr lvl="1"/>
            <a:r>
              <a:rPr lang="en-US" sz="3200" dirty="0"/>
              <a:t>But also gives more protection for Virginia</a:t>
            </a:r>
          </a:p>
          <a:p>
            <a:pPr lvl="1"/>
            <a:r>
              <a:rPr lang="en-US" sz="3200" dirty="0"/>
              <a:t>Challenge  involves a balance of accountability and sustainability.</a:t>
            </a:r>
          </a:p>
        </p:txBody>
      </p:sp>
    </p:spTree>
    <p:extLst>
      <p:ext uri="{BB962C8B-B14F-4D97-AF65-F5344CB8AC3E}">
        <p14:creationId xmlns:p14="http://schemas.microsoft.com/office/powerpoint/2010/main" val="3799316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Compliance with the Tennessee COPA Terms Does Not Force Violation of the Revised Virginia Commitments</a:t>
            </a:r>
          </a:p>
        </p:txBody>
      </p:sp>
      <p:sp>
        <p:nvSpPr>
          <p:cNvPr id="3" name="Content Placeholder 2"/>
          <p:cNvSpPr>
            <a:spLocks noGrp="1"/>
          </p:cNvSpPr>
          <p:nvPr>
            <p:ph idx="1"/>
          </p:nvPr>
        </p:nvSpPr>
        <p:spPr/>
        <p:txBody>
          <a:bodyPr/>
          <a:lstStyle/>
          <a:p>
            <a:r>
              <a:rPr lang="en-US" dirty="0"/>
              <a:t>While different approaches are reflected in the Tennessee COPA terms and the Virginia commitments, there is no instance in which Ballad’s compliance with Tennessee requirements would force it to violate its commitments to Virginia.</a:t>
            </a:r>
          </a:p>
          <a:p>
            <a:r>
              <a:rPr lang="en-US" dirty="0"/>
              <a:t>Tennessee chose a different tact – which does not means our strategy was incorrect.</a:t>
            </a:r>
          </a:p>
        </p:txBody>
      </p:sp>
    </p:spTree>
    <p:extLst>
      <p:ext uri="{BB962C8B-B14F-4D97-AF65-F5344CB8AC3E}">
        <p14:creationId xmlns:p14="http://schemas.microsoft.com/office/powerpoint/2010/main" val="2254117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New Virginia Commitments </a:t>
            </a:r>
            <a:br>
              <a:rPr lang="en-US" dirty="0"/>
            </a:br>
            <a:r>
              <a:rPr lang="en-US" dirty="0"/>
              <a:t>After Input From the Virginia Commissioner</a:t>
            </a:r>
          </a:p>
        </p:txBody>
      </p:sp>
      <p:sp>
        <p:nvSpPr>
          <p:cNvPr id="3" name="Content Placeholder 2"/>
          <p:cNvSpPr>
            <a:spLocks noGrp="1"/>
          </p:cNvSpPr>
          <p:nvPr>
            <p:ph idx="1"/>
          </p:nvPr>
        </p:nvSpPr>
        <p:spPr/>
        <p:txBody>
          <a:bodyPr/>
          <a:lstStyle/>
          <a:p>
            <a:r>
              <a:rPr lang="en-US" dirty="0"/>
              <a:t>To harmonize with parts, but not all, of Tennessee terms</a:t>
            </a:r>
          </a:p>
          <a:p>
            <a:r>
              <a:rPr lang="en-US" dirty="0"/>
              <a:t>Tighten commitments</a:t>
            </a:r>
          </a:p>
          <a:p>
            <a:r>
              <a:rPr lang="en-US" dirty="0"/>
              <a:t>Highlighted in document made available to Members of the Authority</a:t>
            </a:r>
          </a:p>
        </p:txBody>
      </p:sp>
    </p:spTree>
    <p:extLst>
      <p:ext uri="{BB962C8B-B14F-4D97-AF65-F5344CB8AC3E}">
        <p14:creationId xmlns:p14="http://schemas.microsoft.com/office/powerpoint/2010/main" val="2396213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sz="3600" dirty="0"/>
            </a:br>
            <a:r>
              <a:rPr lang="en-US" sz="4000" dirty="0"/>
              <a:t>Overarching Issue: Do additional requirements  jeopardize the success of the merger?</a:t>
            </a:r>
            <a:br>
              <a:rPr lang="en-US" sz="4000" dirty="0"/>
            </a:br>
            <a:endParaRPr lang="en-US" sz="4000" dirty="0"/>
          </a:p>
        </p:txBody>
      </p:sp>
      <p:sp>
        <p:nvSpPr>
          <p:cNvPr id="3" name="Content Placeholder 2"/>
          <p:cNvSpPr>
            <a:spLocks noGrp="1"/>
          </p:cNvSpPr>
          <p:nvPr>
            <p:ph idx="1"/>
          </p:nvPr>
        </p:nvSpPr>
        <p:spPr/>
        <p:txBody>
          <a:bodyPr>
            <a:normAutofit/>
          </a:bodyPr>
          <a:lstStyle/>
          <a:p>
            <a:pPr lvl="1"/>
            <a:r>
              <a:rPr lang="en-US" sz="3200" dirty="0" err="1"/>
              <a:t>Wellmont</a:t>
            </a:r>
            <a:r>
              <a:rPr lang="en-US" sz="3200" dirty="0"/>
              <a:t> and Mountain States Boards have unanimously  approved the Tennessee COPA based on the recommendations of their managements.</a:t>
            </a:r>
          </a:p>
          <a:p>
            <a:pPr lvl="1"/>
            <a:r>
              <a:rPr lang="en-US" sz="3200" dirty="0"/>
              <a:t>Response from bond rating agencies has been relatively positive, but credit impact cannot be ruled out.</a:t>
            </a:r>
          </a:p>
          <a:p>
            <a:pPr lvl="1"/>
            <a:r>
              <a:rPr lang="en-US" sz="3200" dirty="0"/>
              <a:t>5-year projections are being revised by applicants</a:t>
            </a:r>
          </a:p>
          <a:p>
            <a:pPr lvl="2"/>
            <a:r>
              <a:rPr lang="en-US" sz="3200" dirty="0"/>
              <a:t>These should be reviewed by Virginia when available</a:t>
            </a:r>
          </a:p>
          <a:p>
            <a:pPr lvl="1"/>
            <a:r>
              <a:rPr lang="en-US" sz="3200" dirty="0"/>
              <a:t>There are “escape valves” in Tennessee (and Virginia) commitments.</a:t>
            </a:r>
          </a:p>
        </p:txBody>
      </p:sp>
    </p:spTree>
    <p:extLst>
      <p:ext uri="{BB962C8B-B14F-4D97-AF65-F5344CB8AC3E}">
        <p14:creationId xmlns:p14="http://schemas.microsoft.com/office/powerpoint/2010/main" val="3500333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fontScale="90000"/>
          </a:bodyPr>
          <a:lstStyle/>
          <a:p>
            <a:pPr algn="ctr"/>
            <a:r>
              <a:rPr lang="en-US" dirty="0"/>
              <a:t>What, If Anything, Should the Authority Do with Respect to Concerns about Financial Success?</a:t>
            </a:r>
          </a:p>
        </p:txBody>
      </p:sp>
      <p:sp>
        <p:nvSpPr>
          <p:cNvPr id="3" name="Content Placeholder 2"/>
          <p:cNvSpPr>
            <a:spLocks noGrp="1"/>
          </p:cNvSpPr>
          <p:nvPr>
            <p:ph idx="1"/>
          </p:nvPr>
        </p:nvSpPr>
        <p:spPr/>
        <p:txBody>
          <a:bodyPr>
            <a:normAutofit fontScale="92500" lnSpcReduction="20000"/>
          </a:bodyPr>
          <a:lstStyle/>
          <a:p>
            <a:r>
              <a:rPr lang="en-US" sz="3200" dirty="0"/>
              <a:t>No one can guarantee a favorable outcome </a:t>
            </a:r>
          </a:p>
          <a:p>
            <a:r>
              <a:rPr lang="en-US" sz="3200" dirty="0"/>
              <a:t>Relevant two-part test:  </a:t>
            </a:r>
          </a:p>
          <a:p>
            <a:pPr lvl="1"/>
            <a:r>
              <a:rPr lang="en-US" sz="3200" dirty="0"/>
              <a:t>Is failure likely?  </a:t>
            </a:r>
          </a:p>
          <a:p>
            <a:pPr lvl="1"/>
            <a:r>
              <a:rPr lang="en-US" sz="3200" dirty="0"/>
              <a:t>If failure is not likely, but there is a more than immaterial risk of failure, the question is whether the merger is more likely to produce better outcomes overall for Virginia in comparison to the merger not being approved?</a:t>
            </a:r>
          </a:p>
          <a:p>
            <a:r>
              <a:rPr lang="en-US" sz="3600" dirty="0">
                <a:solidFill>
                  <a:srgbClr val="0070C0"/>
                </a:solidFill>
              </a:rPr>
              <a:t>Recommendation:  The Authority should recommend that Ballad send to the Commissioner the 5-year financial projections that it will develop after closing of the merger and which it submits to rating agencies.</a:t>
            </a:r>
          </a:p>
        </p:txBody>
      </p:sp>
    </p:spTree>
    <p:extLst>
      <p:ext uri="{BB962C8B-B14F-4D97-AF65-F5344CB8AC3E}">
        <p14:creationId xmlns:p14="http://schemas.microsoft.com/office/powerpoint/2010/main" val="3643384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Rate Formula</a:t>
            </a:r>
            <a:br>
              <a:rPr lang="en-US" dirty="0"/>
            </a:br>
            <a:r>
              <a:rPr lang="en-US" dirty="0"/>
              <a:t>(Commitment #2)</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sz="3200" dirty="0"/>
              <a:t>Current rate per unit of DRG weight is calculated and a cumulative rate of increase cap is applied to that amount (Article V and Addendum I)</a:t>
            </a:r>
          </a:p>
          <a:p>
            <a:pPr lvl="1"/>
            <a:r>
              <a:rPr lang="en-US" dirty="0"/>
              <a:t>Tennessee Plan</a:t>
            </a:r>
          </a:p>
          <a:p>
            <a:pPr lvl="1"/>
            <a:r>
              <a:rPr lang="en-US" dirty="0"/>
              <a:t>Complicated</a:t>
            </a:r>
          </a:p>
          <a:p>
            <a:pPr lvl="1"/>
            <a:r>
              <a:rPr lang="en-US" dirty="0"/>
              <a:t>Effect of cap not always knowable in advance and may require retrospective refunds</a:t>
            </a:r>
          </a:p>
          <a:p>
            <a:pPr lvl="1"/>
            <a:r>
              <a:rPr lang="en-US" dirty="0"/>
              <a:t>Developed by Tennessee expert</a:t>
            </a:r>
          </a:p>
          <a:p>
            <a:pPr lvl="1"/>
            <a:r>
              <a:rPr lang="en-US" dirty="0"/>
              <a:t>Similar methodology applied to hospital outpatient services and physician services</a:t>
            </a:r>
          </a:p>
          <a:p>
            <a:r>
              <a:rPr lang="en-US" dirty="0"/>
              <a:t>Revised Virginia commitment is identical except that it does not require a retrospective analysis and possible refunds</a:t>
            </a:r>
          </a:p>
          <a:p>
            <a:r>
              <a:rPr lang="en-US" sz="3200" dirty="0"/>
              <a:t>How does the Medicare market basket increase plus 0.25% for payers with quality provisions, and 1.50% for payers without quality provisions compare to the CPI minus 0.50% or 0.25%?</a:t>
            </a:r>
          </a:p>
        </p:txBody>
      </p:sp>
    </p:spTree>
    <p:extLst>
      <p:ext uri="{BB962C8B-B14F-4D97-AF65-F5344CB8AC3E}">
        <p14:creationId xmlns:p14="http://schemas.microsoft.com/office/powerpoint/2010/main" val="343961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Comparison of CPI and </a:t>
            </a:r>
            <a:br>
              <a:rPr lang="en-US" dirty="0"/>
            </a:br>
            <a:r>
              <a:rPr lang="en-US" dirty="0"/>
              <a:t>Medicare Market Basket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08068585"/>
              </p:ext>
            </p:extLst>
          </p:nvPr>
        </p:nvGraphicFramePr>
        <p:xfrm>
          <a:off x="1558343" y="1867436"/>
          <a:ext cx="8126570" cy="3708657"/>
        </p:xfrm>
        <a:graphic>
          <a:graphicData uri="http://schemas.openxmlformats.org/drawingml/2006/table">
            <a:tbl>
              <a:tblPr firstRow="1" firstCol="1" bandRow="1">
                <a:tableStyleId>{5C22544A-7EE6-4342-B048-85BDC9FD1C3A}</a:tableStyleId>
              </a:tblPr>
              <a:tblGrid>
                <a:gridCol w="1219420">
                  <a:extLst>
                    <a:ext uri="{9D8B030D-6E8A-4147-A177-3AD203B41FA5}">
                      <a16:colId xmlns:a16="http://schemas.microsoft.com/office/drawing/2014/main" val="20000"/>
                    </a:ext>
                  </a:extLst>
                </a:gridCol>
                <a:gridCol w="1173355">
                  <a:extLst>
                    <a:ext uri="{9D8B030D-6E8A-4147-A177-3AD203B41FA5}">
                      <a16:colId xmlns:a16="http://schemas.microsoft.com/office/drawing/2014/main" val="20001"/>
                    </a:ext>
                  </a:extLst>
                </a:gridCol>
                <a:gridCol w="1173355">
                  <a:extLst>
                    <a:ext uri="{9D8B030D-6E8A-4147-A177-3AD203B41FA5}">
                      <a16:colId xmlns:a16="http://schemas.microsoft.com/office/drawing/2014/main" val="20002"/>
                    </a:ext>
                  </a:extLst>
                </a:gridCol>
                <a:gridCol w="1173355">
                  <a:extLst>
                    <a:ext uri="{9D8B030D-6E8A-4147-A177-3AD203B41FA5}">
                      <a16:colId xmlns:a16="http://schemas.microsoft.com/office/drawing/2014/main" val="20003"/>
                    </a:ext>
                  </a:extLst>
                </a:gridCol>
                <a:gridCol w="1174225">
                  <a:extLst>
                    <a:ext uri="{9D8B030D-6E8A-4147-A177-3AD203B41FA5}">
                      <a16:colId xmlns:a16="http://schemas.microsoft.com/office/drawing/2014/main" val="20004"/>
                    </a:ext>
                  </a:extLst>
                </a:gridCol>
                <a:gridCol w="1248971">
                  <a:extLst>
                    <a:ext uri="{9D8B030D-6E8A-4147-A177-3AD203B41FA5}">
                      <a16:colId xmlns:a16="http://schemas.microsoft.com/office/drawing/2014/main" val="20005"/>
                    </a:ext>
                  </a:extLst>
                </a:gridCol>
                <a:gridCol w="963889">
                  <a:extLst>
                    <a:ext uri="{9D8B030D-6E8A-4147-A177-3AD203B41FA5}">
                      <a16:colId xmlns:a16="http://schemas.microsoft.com/office/drawing/2014/main" val="20006"/>
                    </a:ext>
                  </a:extLst>
                </a:gridCol>
              </a:tblGrid>
              <a:tr h="199371">
                <a:tc>
                  <a:txBody>
                    <a:bodyPr/>
                    <a:lstStyle/>
                    <a:p>
                      <a:pPr marL="0" marR="0">
                        <a:lnSpc>
                          <a:spcPct val="107000"/>
                        </a:lnSpc>
                        <a:spcBef>
                          <a:spcPts val="0"/>
                        </a:spcBef>
                        <a:spcAft>
                          <a:spcPts val="0"/>
                        </a:spcAft>
                      </a:pPr>
                      <a:r>
                        <a:rPr lang="en-US" sz="1100">
                          <a:effectLst/>
                        </a:rPr>
                        <a:t>Year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616571">
                <a:tc>
                  <a:txBody>
                    <a:bodyPr/>
                    <a:lstStyle/>
                    <a:p>
                      <a:pPr marL="0" marR="0">
                        <a:lnSpc>
                          <a:spcPct val="107000"/>
                        </a:lnSpc>
                        <a:spcBef>
                          <a:spcPts val="0"/>
                        </a:spcBef>
                        <a:spcAft>
                          <a:spcPts val="0"/>
                        </a:spcAft>
                      </a:pPr>
                      <a:r>
                        <a:rPr lang="en-US" sz="1100">
                          <a:effectLst/>
                        </a:rPr>
                        <a:t>CPI Increase Measured as of June 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5.30%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5.40%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5.30%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033772">
                <a:tc>
                  <a:txBody>
                    <a:bodyPr/>
                    <a:lstStyle/>
                    <a:p>
                      <a:pPr marL="0" marR="0">
                        <a:lnSpc>
                          <a:spcPct val="107000"/>
                        </a:lnSpc>
                        <a:spcBef>
                          <a:spcPts val="0"/>
                        </a:spcBef>
                        <a:spcAft>
                          <a:spcPts val="0"/>
                        </a:spcAft>
                      </a:pPr>
                      <a:r>
                        <a:rPr lang="en-US" sz="1100">
                          <a:effectLst/>
                        </a:rPr>
                        <a:t>Medicare Market Basket for FY Beginning 10/1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825171">
                <a:tc>
                  <a:txBody>
                    <a:bodyPr/>
                    <a:lstStyle/>
                    <a:p>
                      <a:pPr marL="0" marR="0">
                        <a:lnSpc>
                          <a:spcPct val="107000"/>
                        </a:lnSpc>
                        <a:spcBef>
                          <a:spcPts val="0"/>
                        </a:spcBef>
                        <a:spcAft>
                          <a:spcPts val="0"/>
                        </a:spcAft>
                      </a:pPr>
                      <a:r>
                        <a:rPr lang="en-US" sz="1100">
                          <a:effectLst/>
                        </a:rPr>
                        <a:t>Medicare Market Basket + 0.25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033772">
                <a:tc>
                  <a:txBody>
                    <a:bodyPr/>
                    <a:lstStyle/>
                    <a:p>
                      <a:pPr marL="0" marR="0">
                        <a:lnSpc>
                          <a:spcPct val="107000"/>
                        </a:lnSpc>
                        <a:spcBef>
                          <a:spcPts val="0"/>
                        </a:spcBef>
                        <a:spcAft>
                          <a:spcPts val="0"/>
                        </a:spcAft>
                      </a:pPr>
                      <a:r>
                        <a:rPr lang="en-US" sz="1100">
                          <a:effectLst/>
                        </a:rPr>
                        <a:t>Medicare Market Basket + 0.25% +1.25%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4.10%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4.50%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56225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Effect of Tennessee Changes</a:t>
            </a:r>
          </a:p>
        </p:txBody>
      </p:sp>
      <p:sp>
        <p:nvSpPr>
          <p:cNvPr id="3" name="Content Placeholder 2"/>
          <p:cNvSpPr>
            <a:spLocks noGrp="1"/>
          </p:cNvSpPr>
          <p:nvPr>
            <p:ph idx="1"/>
          </p:nvPr>
        </p:nvSpPr>
        <p:spPr/>
        <p:txBody>
          <a:bodyPr>
            <a:noAutofit/>
          </a:bodyPr>
          <a:lstStyle/>
          <a:p>
            <a:r>
              <a:rPr lang="en-US" dirty="0"/>
              <a:t>$53mm to $115mm reduction in revenue compared to $80-$90mm under previous Virginia commitments</a:t>
            </a:r>
          </a:p>
          <a:p>
            <a:r>
              <a:rPr lang="en-US" dirty="0"/>
              <a:t>Extends to small insurers</a:t>
            </a:r>
          </a:p>
          <a:p>
            <a:r>
              <a:rPr lang="en-US" dirty="0"/>
              <a:t>Timing differs—have not performed a present value analysis</a:t>
            </a:r>
          </a:p>
          <a:p>
            <a:r>
              <a:rPr lang="en-US" dirty="0"/>
              <a:t>It is impractical to have different rate caps for Tennessee and Virginia</a:t>
            </a:r>
          </a:p>
          <a:p>
            <a:r>
              <a:rPr lang="en-US" dirty="0"/>
              <a:t>Virginia has already modified its rate caps to correspond to Tennessee</a:t>
            </a:r>
          </a:p>
          <a:p>
            <a:r>
              <a:rPr lang="en-US" b="1" dirty="0">
                <a:solidFill>
                  <a:srgbClr val="0070C0"/>
                </a:solidFill>
              </a:rPr>
              <a:t>Recommendation— The Authority should recommend that the final Virginia commitments accede to Tennessee formula	</a:t>
            </a:r>
          </a:p>
        </p:txBody>
      </p:sp>
    </p:spTree>
    <p:extLst>
      <p:ext uri="{BB962C8B-B14F-4D97-AF65-F5344CB8AC3E}">
        <p14:creationId xmlns:p14="http://schemas.microsoft.com/office/powerpoint/2010/main" val="466332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Population Health Goals</a:t>
            </a:r>
            <a:br>
              <a:rPr lang="en-US" dirty="0"/>
            </a:br>
            <a:r>
              <a:rPr lang="en-US" dirty="0"/>
              <a:t>(Commitment #8)</a:t>
            </a:r>
          </a:p>
        </p:txBody>
      </p:sp>
      <p:sp>
        <p:nvSpPr>
          <p:cNvPr id="3" name="Content Placeholder 2"/>
          <p:cNvSpPr>
            <a:spLocks noGrp="1"/>
          </p:cNvSpPr>
          <p:nvPr>
            <p:ph idx="1"/>
          </p:nvPr>
        </p:nvSpPr>
        <p:spPr/>
        <p:txBody>
          <a:bodyPr>
            <a:noAutofit/>
          </a:bodyPr>
          <a:lstStyle/>
          <a:p>
            <a:r>
              <a:rPr lang="en-US" sz="3200" dirty="0"/>
              <a:t>Under the Virginia commitments, recently discussed with the Virginia Commissioner, a plan will be developed (with input from this Authority, among others) for how best to commit resources. </a:t>
            </a:r>
          </a:p>
          <a:p>
            <a:r>
              <a:rPr lang="en-US" sz="3200" dirty="0"/>
              <a:t>Tennessee COPA has many goals.  When everything is a priority, nothing is a priority.  Evidence-based strategy is missing. </a:t>
            </a:r>
          </a:p>
          <a:p>
            <a:r>
              <a:rPr lang="en-US" sz="3200" dirty="0"/>
              <a:t>Tennessee terms apply only to Tennessee.  For Virginia, separate and, in the staff’s view, far more desirable terms apply.</a:t>
            </a:r>
          </a:p>
        </p:txBody>
      </p:sp>
    </p:spTree>
    <p:extLst>
      <p:ext uri="{BB962C8B-B14F-4D97-AF65-F5344CB8AC3E}">
        <p14:creationId xmlns:p14="http://schemas.microsoft.com/office/powerpoint/2010/main" val="1759712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Population Health Recommendations</a:t>
            </a:r>
          </a:p>
        </p:txBody>
      </p:sp>
      <p:sp>
        <p:nvSpPr>
          <p:cNvPr id="3" name="Content Placeholder 2"/>
          <p:cNvSpPr>
            <a:spLocks noGrp="1"/>
          </p:cNvSpPr>
          <p:nvPr>
            <p:ph idx="1"/>
          </p:nvPr>
        </p:nvSpPr>
        <p:spPr/>
        <p:txBody>
          <a:bodyPr>
            <a:normAutofit fontScale="70000" lnSpcReduction="20000"/>
          </a:bodyPr>
          <a:lstStyle/>
          <a:p>
            <a:r>
              <a:rPr lang="en-US" dirty="0"/>
              <a:t>The Tennessee COPA document describes the establishment of a Ballad Department of Population Health Improvement. We propose that this Department have two equal administrative divisions – one for Tennessee population health priorities and one for Virginia population health priorities.  Each division would rank its priorities according to return on investment, cost effectiveness or other equivalent value criteria (i.e., considering both clinical and financial outcome metrics).  Ballad funding for the proposals from each division should be made using these value-based criteria, but at no time shall the resources allocated to one division be more than twice that allocated to the other division.   (Overhead infrastructure costs of the Department which are independent of a specific activity would be allocated to the divisions in proportion to the investment in the specific activities of the divisions.) </a:t>
            </a:r>
          </a:p>
          <a:p>
            <a:r>
              <a:rPr lang="en-US" dirty="0"/>
              <a:t>Under the existing commitments, “the Commissioner will not apply a fixed ratio to determine whether each year’s expenditure [required under the commitments]is appropriately shared in by Virginia. On the other hand, the Commissioner will review expenditures made pursuant to this commitment for adherence to the 10-year plan and the appropriate inclusion of Virginia sites and/or demonstrable benefit to Virginia residents and businesses.”</a:t>
            </a:r>
          </a:p>
          <a:p>
            <a:r>
              <a:rPr lang="en-US" b="1" dirty="0">
                <a:solidFill>
                  <a:srgbClr val="0070C0"/>
                </a:solidFill>
              </a:rPr>
              <a:t>Recommendation:  The Authority should recommend that the Virginia Commissioner should require adherence to the Authority’s plan to develop priorities to gain targeted results in Virginia.</a:t>
            </a:r>
          </a:p>
        </p:txBody>
      </p:sp>
    </p:spTree>
    <p:extLst>
      <p:ext uri="{BB962C8B-B14F-4D97-AF65-F5344CB8AC3E}">
        <p14:creationId xmlns:p14="http://schemas.microsoft.com/office/powerpoint/2010/main" val="422683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Closing Facilities</a:t>
            </a:r>
            <a:br>
              <a:rPr lang="en-US" dirty="0"/>
            </a:br>
            <a:r>
              <a:rPr lang="en-US" dirty="0"/>
              <a:t>(Commitment #16)</a:t>
            </a:r>
          </a:p>
        </p:txBody>
      </p:sp>
      <p:sp>
        <p:nvSpPr>
          <p:cNvPr id="3" name="Content Placeholder 2"/>
          <p:cNvSpPr>
            <a:spLocks noGrp="1"/>
          </p:cNvSpPr>
          <p:nvPr>
            <p:ph idx="1"/>
          </p:nvPr>
        </p:nvSpPr>
        <p:spPr/>
        <p:txBody>
          <a:bodyPr>
            <a:normAutofit fontScale="77500" lnSpcReduction="20000"/>
          </a:bodyPr>
          <a:lstStyle/>
          <a:p>
            <a:r>
              <a:rPr lang="en-US" dirty="0"/>
              <a:t>Virginia conditions not superseded</a:t>
            </a:r>
          </a:p>
          <a:p>
            <a:r>
              <a:rPr lang="en-US" dirty="0"/>
              <a:t>Comparison of Virginia and Tennessee commitments</a:t>
            </a:r>
          </a:p>
          <a:p>
            <a:pPr lvl="1"/>
            <a:r>
              <a:rPr lang="en-US" dirty="0"/>
              <a:t>Tennessee document expressly includes Virginia rural hospitals although Tennessee has orally stated to the Applicants that it will solicit input from Virginia</a:t>
            </a:r>
          </a:p>
          <a:p>
            <a:pPr lvl="1"/>
            <a:r>
              <a:rPr lang="en-US" dirty="0"/>
              <a:t>Virginia permits closure in first 5 years if facility continues as a health care facility offering identified essential services</a:t>
            </a:r>
          </a:p>
          <a:p>
            <a:pPr lvl="1"/>
            <a:r>
              <a:rPr lang="en-US" dirty="0"/>
              <a:t>Tennessee permits closure only if pursuant to a plan approved by the Tennessee Commissioner</a:t>
            </a:r>
          </a:p>
          <a:p>
            <a:pPr lvl="2"/>
            <a:r>
              <a:rPr lang="en-US" dirty="0"/>
              <a:t>Wise County/City of Norton exception where one or two of the existing three hospitals may be repurposed</a:t>
            </a:r>
          </a:p>
          <a:p>
            <a:r>
              <a:rPr lang="en-US" dirty="0"/>
              <a:t>List of “essential services” that must be maintained has been expanded slightly with the addition of lab, PT/rehab, and care coordination services if previously available at the site</a:t>
            </a:r>
          </a:p>
          <a:p>
            <a:pPr algn="just"/>
            <a:r>
              <a:rPr lang="en-US" b="1" dirty="0">
                <a:solidFill>
                  <a:srgbClr val="0070C0"/>
                </a:solidFill>
              </a:rPr>
              <a:t>Recommendation:  The Authority should recommend that that Virginia Commissioner communicate with the Tennessee Commissioner and negotiate a Memorandum of Understanding whereby each state agrees to seek the input of the other state on issues arising under the merger, and also state the obvious proposition that Virginia is not giving up any sovereignty or regulatory authority over Virginia health care facilities or services.  (This would extend beyond simply closing hospitals.)</a:t>
            </a:r>
          </a:p>
        </p:txBody>
      </p:sp>
    </p:spTree>
    <p:extLst>
      <p:ext uri="{BB962C8B-B14F-4D97-AF65-F5344CB8AC3E}">
        <p14:creationId xmlns:p14="http://schemas.microsoft.com/office/powerpoint/2010/main" val="3536922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Lay-Offs</a:t>
            </a:r>
            <a:br>
              <a:rPr lang="en-US" dirty="0"/>
            </a:br>
            <a:r>
              <a:rPr lang="en-US" dirty="0"/>
              <a:t>(Commitment #16)</a:t>
            </a:r>
          </a:p>
        </p:txBody>
      </p:sp>
      <p:sp>
        <p:nvSpPr>
          <p:cNvPr id="3" name="Content Placeholder 2"/>
          <p:cNvSpPr>
            <a:spLocks noGrp="1"/>
          </p:cNvSpPr>
          <p:nvPr>
            <p:ph idx="1"/>
          </p:nvPr>
        </p:nvSpPr>
        <p:spPr/>
        <p:txBody>
          <a:bodyPr>
            <a:normAutofit/>
          </a:bodyPr>
          <a:lstStyle/>
          <a:p>
            <a:r>
              <a:rPr lang="en-US" dirty="0"/>
              <a:t>Tennessee terms are more restrictive, i.e., more protective of employees than the Virginia terms and will apply to Virginia facilities</a:t>
            </a:r>
          </a:p>
          <a:p>
            <a:pPr lvl="1"/>
            <a:r>
              <a:rPr lang="en-US" dirty="0"/>
              <a:t>Rural hospital personnel may not be laid off except subject to an approved plan to close or repurpose a facility and then only nonclinical personnel can be laid off (very roughly 30% of a facility’s employees)</a:t>
            </a:r>
          </a:p>
          <a:p>
            <a:pPr lvl="1"/>
            <a:r>
              <a:rPr lang="en-US" dirty="0"/>
              <a:t>Virginia employees benefit but, in theory, this reduces savings that can be achieved through facility closures</a:t>
            </a:r>
          </a:p>
          <a:p>
            <a:pPr lvl="1"/>
            <a:r>
              <a:rPr lang="en-US" dirty="0"/>
              <a:t>Practically the effect may not be significant because of high turnover rates for personnel and the need to retain clinical staff</a:t>
            </a:r>
          </a:p>
          <a:p>
            <a:r>
              <a:rPr lang="en-US" b="1" dirty="0">
                <a:solidFill>
                  <a:srgbClr val="0070C0"/>
                </a:solidFill>
              </a:rPr>
              <a:t>Recommendation:  The Authority should recommend that the Virginia Commissioner take no action on this issue.</a:t>
            </a:r>
          </a:p>
          <a:p>
            <a:pPr lvl="1"/>
            <a:endParaRPr lang="en-US" dirty="0"/>
          </a:p>
          <a:p>
            <a:endParaRPr lang="en-US" dirty="0"/>
          </a:p>
        </p:txBody>
      </p:sp>
    </p:spTree>
    <p:extLst>
      <p:ext uri="{BB962C8B-B14F-4D97-AF65-F5344CB8AC3E}">
        <p14:creationId xmlns:p14="http://schemas.microsoft.com/office/powerpoint/2010/main" val="3471515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Board Size and Virginia Members</a:t>
            </a:r>
            <a:br>
              <a:rPr lang="en-US" dirty="0"/>
            </a:br>
            <a:r>
              <a:rPr lang="en-US" dirty="0"/>
              <a:t>(Commitment #30)</a:t>
            </a:r>
          </a:p>
        </p:txBody>
      </p:sp>
      <p:sp>
        <p:nvSpPr>
          <p:cNvPr id="3" name="Content Placeholder 2"/>
          <p:cNvSpPr>
            <a:spLocks noGrp="1"/>
          </p:cNvSpPr>
          <p:nvPr>
            <p:ph idx="1"/>
          </p:nvPr>
        </p:nvSpPr>
        <p:spPr/>
        <p:txBody>
          <a:bodyPr>
            <a:normAutofit fontScale="85000" lnSpcReduction="20000"/>
          </a:bodyPr>
          <a:lstStyle/>
          <a:p>
            <a:r>
              <a:rPr lang="en-US" dirty="0"/>
              <a:t>Tennessee COPA reduces Board from 16 to 11 members with at least 2 members from Virginia</a:t>
            </a:r>
          </a:p>
          <a:p>
            <a:r>
              <a:rPr lang="en-US" dirty="0"/>
              <a:t>Previously Virginia was given 2 seats within 3 months of closing and a 3rd seat in the first 5 years. (3/16 = 18.75%) compared to (2/11 = 18.18%). </a:t>
            </a:r>
          </a:p>
          <a:p>
            <a:r>
              <a:rPr lang="en-US" dirty="0"/>
              <a:t>Applicants have agreed with the Virginia Commissioner that there will be 3 Virginia Board members in the first two years after closing for representation of 3/11 (27.27%)</a:t>
            </a:r>
          </a:p>
          <a:p>
            <a:pPr lvl="1"/>
            <a:r>
              <a:rPr lang="en-US" dirty="0"/>
              <a:t>Virginia accounts for roughly 35% of the admissions to the hospitals that propose to merge</a:t>
            </a:r>
          </a:p>
          <a:p>
            <a:pPr lvl="1"/>
            <a:r>
              <a:rPr lang="en-US" dirty="0"/>
              <a:t>The logic of the first 2 years is that many important decisions affecting the entire area will be made in that time frame</a:t>
            </a:r>
          </a:p>
          <a:p>
            <a:r>
              <a:rPr lang="en-US" dirty="0"/>
              <a:t>After the first two years, only 2 of the 11 Board members must be Virginians</a:t>
            </a:r>
          </a:p>
          <a:p>
            <a:r>
              <a:rPr lang="en-US" b="1" dirty="0">
                <a:solidFill>
                  <a:srgbClr val="0070C0"/>
                </a:solidFill>
              </a:rPr>
              <a:t>Recommendation:  The Authority should recommend that the Virginia Commissioner require 3 Board seats for Virginia as contemplated in the revised commitment.</a:t>
            </a:r>
          </a:p>
        </p:txBody>
      </p:sp>
    </p:spTree>
    <p:extLst>
      <p:ext uri="{BB962C8B-B14F-4D97-AF65-F5344CB8AC3E}">
        <p14:creationId xmlns:p14="http://schemas.microsoft.com/office/powerpoint/2010/main" val="3215922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Research &amp; Development </a:t>
            </a:r>
            <a:br>
              <a:rPr lang="en-US" dirty="0"/>
            </a:br>
            <a:r>
              <a:rPr lang="en-US" dirty="0"/>
              <a:t>(Commitment #19)</a:t>
            </a:r>
          </a:p>
        </p:txBody>
      </p:sp>
      <p:sp>
        <p:nvSpPr>
          <p:cNvPr id="3" name="Content Placeholder 2"/>
          <p:cNvSpPr>
            <a:spLocks noGrp="1"/>
          </p:cNvSpPr>
          <p:nvPr>
            <p:ph idx="1"/>
          </p:nvPr>
        </p:nvSpPr>
        <p:spPr/>
        <p:txBody>
          <a:bodyPr>
            <a:normAutofit fontScale="92500" lnSpcReduction="20000"/>
          </a:bodyPr>
          <a:lstStyle/>
          <a:p>
            <a:r>
              <a:rPr lang="en-US" dirty="0"/>
              <a:t>COPA terms require Ballad to prepare and subsequently update a plan for GME and research</a:t>
            </a:r>
          </a:p>
          <a:p>
            <a:r>
              <a:rPr lang="en-US" dirty="0"/>
              <a:t>Ongoing effort by ETSU, Appalachian College of Pharmacology, UVA Wise, and Emory Henry to develop a research plan</a:t>
            </a:r>
          </a:p>
          <a:p>
            <a:r>
              <a:rPr lang="en-US" dirty="0"/>
              <a:t>Revised Virginia commitment no. 19 requires that Ballad’s research plan be developed within 12 months of closing and be developed in collaboration with existing research institutions in Virginia as well as the Authority’s Blueprint.  Staff believe that research expenditures have been addressed appropriately in the revised commitments.</a:t>
            </a:r>
          </a:p>
          <a:p>
            <a:r>
              <a:rPr lang="en-US" b="1" dirty="0">
                <a:solidFill>
                  <a:srgbClr val="0070C0"/>
                </a:solidFill>
              </a:rPr>
              <a:t>Recommendation: The Authority should recommend that the Commissioner require the Applicants adhere to the R&amp;D plan developed by the academic institutions, which include input from Virginia’s institutions.</a:t>
            </a:r>
          </a:p>
        </p:txBody>
      </p:sp>
    </p:spTree>
    <p:extLst>
      <p:ext uri="{BB962C8B-B14F-4D97-AF65-F5344CB8AC3E}">
        <p14:creationId xmlns:p14="http://schemas.microsoft.com/office/powerpoint/2010/main" val="407353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Costs of Compliance</a:t>
            </a:r>
          </a:p>
        </p:txBody>
      </p:sp>
      <p:sp>
        <p:nvSpPr>
          <p:cNvPr id="3" name="Content Placeholder 2"/>
          <p:cNvSpPr>
            <a:spLocks noGrp="1"/>
          </p:cNvSpPr>
          <p:nvPr>
            <p:ph idx="1"/>
          </p:nvPr>
        </p:nvSpPr>
        <p:spPr/>
        <p:txBody>
          <a:bodyPr>
            <a:noAutofit/>
          </a:bodyPr>
          <a:lstStyle/>
          <a:p>
            <a:r>
              <a:rPr lang="en-US" sz="2400" dirty="0"/>
              <a:t>Tennessee COPA adds administrative costs  which impose substantially greater costs than Virginia commitments</a:t>
            </a:r>
          </a:p>
          <a:p>
            <a:r>
              <a:rPr lang="en-US" sz="2400" dirty="0"/>
              <a:t>If the additional overhead costs of compliance are allocated in the usual manner, those costs would cause Virginia sites to report less net income (or a greater loss) than previously.</a:t>
            </a:r>
          </a:p>
          <a:p>
            <a:r>
              <a:rPr lang="en-US" sz="2400" dirty="0"/>
              <a:t>Solution:  Applicants have agreed to modify their overhead cost allocation methodology so that Virginia facilities will not bear the costs of Tennessee compliance.  </a:t>
            </a:r>
          </a:p>
          <a:p>
            <a:r>
              <a:rPr lang="en-US" sz="2400" b="1" dirty="0">
                <a:solidFill>
                  <a:srgbClr val="0070C0"/>
                </a:solidFill>
              </a:rPr>
              <a:t>Recommendation:  The Authority should request the Commissioner to require that the final commitments require an allocation of the cost of compliance among the two states.</a:t>
            </a:r>
          </a:p>
        </p:txBody>
      </p:sp>
    </p:spTree>
    <p:extLst>
      <p:ext uri="{BB962C8B-B14F-4D97-AF65-F5344CB8AC3E}">
        <p14:creationId xmlns:p14="http://schemas.microsoft.com/office/powerpoint/2010/main" val="1346056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Transparency</a:t>
            </a:r>
          </a:p>
        </p:txBody>
      </p:sp>
      <p:sp>
        <p:nvSpPr>
          <p:cNvPr id="3" name="Content Placeholder 2"/>
          <p:cNvSpPr>
            <a:spLocks noGrp="1"/>
          </p:cNvSpPr>
          <p:nvPr>
            <p:ph idx="1"/>
          </p:nvPr>
        </p:nvSpPr>
        <p:spPr>
          <a:xfrm>
            <a:off x="1225657" y="1825625"/>
            <a:ext cx="9406179" cy="4351338"/>
          </a:xfrm>
        </p:spPr>
        <p:txBody>
          <a:bodyPr>
            <a:normAutofit fontScale="92500" lnSpcReduction="10000"/>
          </a:bodyPr>
          <a:lstStyle/>
          <a:p>
            <a:r>
              <a:rPr lang="en-US" sz="3200" dirty="0"/>
              <a:t>All Ballad submissions to Tennessee should be shared with Virginia</a:t>
            </a:r>
          </a:p>
          <a:p>
            <a:pPr lvl="1"/>
            <a:r>
              <a:rPr lang="en-US" dirty="0"/>
              <a:t>There is no additional burden for Ballad to submit all Tennessee documentation to the Virginia Commissioner and the Authority</a:t>
            </a:r>
          </a:p>
          <a:p>
            <a:r>
              <a:rPr lang="en-US" sz="3200" b="1" dirty="0">
                <a:solidFill>
                  <a:srgbClr val="0070C0"/>
                </a:solidFill>
              </a:rPr>
              <a:t>Recommendation:  The Authority should recommend to the Commissioner that the Applicants submit to the Commissioner and the Authority all plans, reports, notices, and other substantive communications that submits to Tennessee pursuant to the terms of the COPA, and the Commissioner protect any information that is privileged or confidential under applicable law.</a:t>
            </a:r>
          </a:p>
        </p:txBody>
      </p:sp>
    </p:spTree>
    <p:extLst>
      <p:ext uri="{BB962C8B-B14F-4D97-AF65-F5344CB8AC3E}">
        <p14:creationId xmlns:p14="http://schemas.microsoft.com/office/powerpoint/2010/main" val="2627502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Discussion</a:t>
            </a:r>
          </a:p>
        </p:txBody>
      </p:sp>
    </p:spTree>
    <p:extLst>
      <p:ext uri="{BB962C8B-B14F-4D97-AF65-F5344CB8AC3E}">
        <p14:creationId xmlns:p14="http://schemas.microsoft.com/office/powerpoint/2010/main" val="3236945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2311</TotalTime>
  <Words>2043</Words>
  <Application>Microsoft Office PowerPoint</Application>
  <PresentationFormat>Widescreen</PresentationFormat>
  <Paragraphs>154</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Review of  Tennessee Certification of COPA  on  Authority’s Additional Recommendation to the Commissioner</vt:lpstr>
      <vt:lpstr>Status</vt:lpstr>
      <vt:lpstr>Summary of Staff Effort</vt:lpstr>
      <vt:lpstr>Overview of Tennessee COPA </vt:lpstr>
      <vt:lpstr>Tennessee Terms More Restrictive and Bureaucratic</vt:lpstr>
      <vt:lpstr>Compliance with the Tennessee COPA Terms Does Not Force Violation of the Revised Virginia Commitments</vt:lpstr>
      <vt:lpstr>New Virginia Commitments  After Input From the Virginia Commissioner</vt:lpstr>
      <vt:lpstr> Overarching Issue: Do additional requirements  jeopardize the success of the merger? </vt:lpstr>
      <vt:lpstr>What, If Anything, Should the Authority Do with Respect to Concerns about Financial Success?</vt:lpstr>
      <vt:lpstr>Rate Formula (Commitment #2) </vt:lpstr>
      <vt:lpstr>Comparison of CPI and  Medicare Market Basket</vt:lpstr>
      <vt:lpstr>Effect of Tennessee Changes</vt:lpstr>
      <vt:lpstr>Population Health Goals (Commitment #8)</vt:lpstr>
      <vt:lpstr>Population Health Recommendations</vt:lpstr>
      <vt:lpstr>Closing Facilities (Commitment #16)</vt:lpstr>
      <vt:lpstr>Lay-Offs (Commitment #16)</vt:lpstr>
      <vt:lpstr>Board Size and Virginia Members (Commitment #30)</vt:lpstr>
      <vt:lpstr>Research &amp; Development  (Commitment #19)</vt:lpstr>
      <vt:lpstr>Costs of Compliance</vt:lpstr>
      <vt:lpstr>Transparency</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Tennessee COPA on Virginia Application</dc:title>
  <dc:creator>Dennis Barry</dc:creator>
  <cp:lastModifiedBy>Jeff Mitchell</cp:lastModifiedBy>
  <cp:revision>68</cp:revision>
  <cp:lastPrinted>2017-10-12T14:43:54Z</cp:lastPrinted>
  <dcterms:created xsi:type="dcterms:W3CDTF">2017-10-07T14:10:01Z</dcterms:created>
  <dcterms:modified xsi:type="dcterms:W3CDTF">2017-10-12T16:02:14Z</dcterms:modified>
</cp:coreProperties>
</file>