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63" r:id="rId3"/>
    <p:sldId id="316" r:id="rId4"/>
    <p:sldId id="320" r:id="rId5"/>
    <p:sldId id="333" r:id="rId6"/>
    <p:sldId id="318" r:id="rId7"/>
    <p:sldId id="319" r:id="rId8"/>
    <p:sldId id="283" r:id="rId9"/>
    <p:sldId id="269" r:id="rId10"/>
    <p:sldId id="270" r:id="rId11"/>
    <p:sldId id="271" r:id="rId12"/>
    <p:sldId id="273" r:id="rId13"/>
    <p:sldId id="275" r:id="rId14"/>
    <p:sldId id="276" r:id="rId15"/>
    <p:sldId id="278" r:id="rId16"/>
    <p:sldId id="279" r:id="rId17"/>
    <p:sldId id="280" r:id="rId18"/>
    <p:sldId id="281" r:id="rId19"/>
    <p:sldId id="324" r:id="rId20"/>
    <p:sldId id="325" r:id="rId21"/>
    <p:sldId id="282" r:id="rId22"/>
    <p:sldId id="284" r:id="rId23"/>
    <p:sldId id="285" r:id="rId24"/>
    <p:sldId id="326" r:id="rId25"/>
    <p:sldId id="327" r:id="rId26"/>
    <p:sldId id="287" r:id="rId27"/>
    <p:sldId id="288" r:id="rId28"/>
    <p:sldId id="289" r:id="rId29"/>
    <p:sldId id="290" r:id="rId30"/>
    <p:sldId id="291" r:id="rId31"/>
    <p:sldId id="292" r:id="rId32"/>
    <p:sldId id="293" r:id="rId33"/>
    <p:sldId id="294" r:id="rId34"/>
    <p:sldId id="295" r:id="rId35"/>
    <p:sldId id="329" r:id="rId36"/>
    <p:sldId id="332" r:id="rId37"/>
    <p:sldId id="330" r:id="rId38"/>
    <p:sldId id="331" r:id="rId39"/>
    <p:sldId id="296" r:id="rId40"/>
    <p:sldId id="298" r:id="rId41"/>
    <p:sldId id="297" r:id="rId42"/>
    <p:sldId id="302" r:id="rId43"/>
    <p:sldId id="314" r:id="rId44"/>
    <p:sldId id="308" r:id="rId45"/>
    <p:sldId id="299" r:id="rId46"/>
    <p:sldId id="300" r:id="rId47"/>
    <p:sldId id="309" r:id="rId48"/>
    <p:sldId id="310" r:id="rId49"/>
    <p:sldId id="311" r:id="rId50"/>
    <p:sldId id="312" r:id="rId51"/>
    <p:sldId id="304" r:id="rId52"/>
    <p:sldId id="305" r:id="rId53"/>
    <p:sldId id="306" r:id="rId54"/>
    <p:sldId id="307" r:id="rId55"/>
    <p:sldId id="313" r:id="rId5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D6"/>
    <a:srgbClr val="0C6599"/>
    <a:srgbClr val="FFAB1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878" y="62"/>
      </p:cViewPr>
      <p:guideLst>
        <p:guide orient="horz" pos="1620"/>
        <p:guide pos="2880"/>
      </p:guideLst>
    </p:cSldViewPr>
  </p:slideViewPr>
  <p:notesTextViewPr>
    <p:cViewPr>
      <p:scale>
        <a:sx n="100" d="100"/>
        <a:sy n="100" d="100"/>
      </p:scale>
      <p:origin x="0" y="0"/>
    </p:cViewPr>
  </p:notesTextViewPr>
  <p:sorterViewPr>
    <p:cViewPr>
      <p:scale>
        <a:sx n="110" d="100"/>
        <a:sy n="110" d="100"/>
      </p:scale>
      <p:origin x="0" y="-9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b="2508"/>
          <a:stretch/>
        </p:blipFill>
        <p:spPr>
          <a:xfrm>
            <a:off x="0" y="0"/>
            <a:ext cx="9144000" cy="5143500"/>
          </a:xfrm>
          <a:prstGeom prst="rect">
            <a:avLst/>
          </a:prstGeom>
        </p:spPr>
      </p:pic>
      <p:pic>
        <p:nvPicPr>
          <p:cNvPr id="11" name="Picture 10"/>
          <p:cNvPicPr>
            <a:picLocks noChangeAspect="1"/>
          </p:cNvPicPr>
          <p:nvPr userDrawn="1"/>
        </p:nvPicPr>
        <p:blipFill>
          <a:blip r:embed="rId3"/>
          <a:stretch>
            <a:fillRect/>
          </a:stretch>
        </p:blipFill>
        <p:spPr>
          <a:xfrm>
            <a:off x="2710252" y="719893"/>
            <a:ext cx="3710796" cy="2407974"/>
          </a:xfrm>
          <a:prstGeom prst="rect">
            <a:avLst/>
          </a:prstGeom>
          <a:effectLst>
            <a:outerShdw blurRad="222250" dist="38100" dir="2700000" algn="tl" rotWithShape="0">
              <a:srgbClr val="000000">
                <a:alpha val="10000"/>
              </a:srgbClr>
            </a:outerShdw>
          </a:effectLst>
        </p:spPr>
      </p:pic>
      <p:sp>
        <p:nvSpPr>
          <p:cNvPr id="7" name="Title 1"/>
          <p:cNvSpPr>
            <a:spLocks noGrp="1"/>
          </p:cNvSpPr>
          <p:nvPr>
            <p:ph type="title" hasCustomPrompt="1"/>
          </p:nvPr>
        </p:nvSpPr>
        <p:spPr>
          <a:xfrm>
            <a:off x="722313" y="3594677"/>
            <a:ext cx="7772400" cy="733092"/>
          </a:xfrm>
        </p:spPr>
        <p:txBody>
          <a:bodyPr anchor="t">
            <a:normAutofit/>
          </a:bodyPr>
          <a:lstStyle>
            <a:lvl1pPr algn="ctr">
              <a:defRPr sz="3600" b="1" cap="none">
                <a:solidFill>
                  <a:schemeClr val="tx1">
                    <a:lumMod val="85000"/>
                    <a:lumOff val="15000"/>
                  </a:schemeClr>
                </a:solidFill>
                <a:latin typeface="Corbel"/>
                <a:cs typeface="Corbel"/>
              </a:defRPr>
            </a:lvl1pPr>
          </a:lstStyle>
          <a:p>
            <a:r>
              <a:rPr lang="en-US" dirty="0"/>
              <a:t>Click to edit master title style</a:t>
            </a:r>
          </a:p>
        </p:txBody>
      </p:sp>
    </p:spTree>
    <p:extLst>
      <p:ext uri="{BB962C8B-B14F-4D97-AF65-F5344CB8AC3E}">
        <p14:creationId xmlns:p14="http://schemas.microsoft.com/office/powerpoint/2010/main" val="286861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67780" y="4616051"/>
            <a:ext cx="9144000" cy="535591"/>
          </a:xfrm>
          <a:prstGeom prst="rect">
            <a:avLst/>
          </a:prstGeom>
        </p:spPr>
      </p:pic>
      <p:sp>
        <p:nvSpPr>
          <p:cNvPr id="2" name="Title 1"/>
          <p:cNvSpPr>
            <a:spLocks noGrp="1"/>
          </p:cNvSpPr>
          <p:nvPr>
            <p:ph type="title"/>
          </p:nvPr>
        </p:nvSpPr>
        <p:spPr>
          <a:xfrm>
            <a:off x="457200" y="181553"/>
            <a:ext cx="8229600" cy="591061"/>
          </a:xfrm>
        </p:spPr>
        <p:txBody>
          <a:bodyPr>
            <a:noAutofit/>
          </a:bodyPr>
          <a:lstStyle>
            <a:lvl1pPr algn="l">
              <a:defRPr sz="3600" b="1">
                <a:solidFill>
                  <a:srgbClr val="008ED6"/>
                </a:solidFill>
                <a:latin typeface="Corbel"/>
                <a:cs typeface="Corbel"/>
              </a:defRPr>
            </a:lvl1pPr>
          </a:lstStyle>
          <a:p>
            <a:r>
              <a:rPr lang="en-US" dirty="0"/>
              <a:t>Click to edit Master title style</a:t>
            </a:r>
          </a:p>
        </p:txBody>
      </p:sp>
      <p:sp>
        <p:nvSpPr>
          <p:cNvPr id="3" name="Content Placeholder 2"/>
          <p:cNvSpPr>
            <a:spLocks noGrp="1"/>
          </p:cNvSpPr>
          <p:nvPr>
            <p:ph idx="1"/>
          </p:nvPr>
        </p:nvSpPr>
        <p:spPr>
          <a:xfrm>
            <a:off x="457200" y="1017361"/>
            <a:ext cx="8229600" cy="3460558"/>
          </a:xfrm>
        </p:spPr>
        <p:txBody>
          <a:bodyPr/>
          <a:lstStyle>
            <a:lvl1pPr>
              <a:defRPr sz="2800">
                <a:solidFill>
                  <a:schemeClr val="tx1">
                    <a:lumMod val="85000"/>
                    <a:lumOff val="15000"/>
                  </a:schemeClr>
                </a:solidFill>
                <a:latin typeface="Georgia"/>
                <a:cs typeface="Georgia"/>
              </a:defRPr>
            </a:lvl1pPr>
            <a:lvl2pPr>
              <a:defRPr sz="2000">
                <a:solidFill>
                  <a:schemeClr val="tx1">
                    <a:lumMod val="85000"/>
                    <a:lumOff val="15000"/>
                  </a:schemeClr>
                </a:solidFill>
                <a:latin typeface="Georgia"/>
                <a:cs typeface="Georgia"/>
              </a:defRPr>
            </a:lvl2pPr>
            <a:lvl3pPr>
              <a:defRPr sz="1800">
                <a:solidFill>
                  <a:schemeClr val="tx1">
                    <a:lumMod val="85000"/>
                    <a:lumOff val="15000"/>
                  </a:schemeClr>
                </a:solidFill>
                <a:latin typeface="Georgia"/>
                <a:cs typeface="Georgia"/>
              </a:defRPr>
            </a:lvl3pPr>
            <a:lvl4pPr>
              <a:defRPr sz="1600">
                <a:solidFill>
                  <a:schemeClr val="tx1">
                    <a:lumMod val="85000"/>
                    <a:lumOff val="15000"/>
                  </a:schemeClr>
                </a:solidFill>
                <a:latin typeface="Georgia"/>
                <a:cs typeface="Georgia"/>
              </a:defRPr>
            </a:lvl4pPr>
            <a:lvl5pPr>
              <a:defRPr sz="1400">
                <a:solidFill>
                  <a:schemeClr val="tx1">
                    <a:lumMod val="85000"/>
                    <a:lumOff val="15000"/>
                  </a:schemeClr>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124200" y="4807973"/>
            <a:ext cx="2895600" cy="273844"/>
          </a:xfrm>
        </p:spPr>
        <p:txBody>
          <a:bodyPr/>
          <a:lstStyle>
            <a:lvl1pPr>
              <a:defRPr>
                <a:solidFill>
                  <a:srgbClr val="FFFFFF"/>
                </a:solidFill>
                <a:latin typeface="Corbel"/>
                <a:cs typeface="Corbel"/>
              </a:defRPr>
            </a:lvl1pPr>
          </a:lstStyle>
          <a:p>
            <a:r>
              <a:rPr lang="en-US" dirty="0"/>
              <a:t>Terms of Certification</a:t>
            </a:r>
          </a:p>
        </p:txBody>
      </p:sp>
      <p:sp>
        <p:nvSpPr>
          <p:cNvPr id="6"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a:t>
            </a:fld>
            <a:endParaRPr lang="en-US" dirty="0"/>
          </a:p>
        </p:txBody>
      </p:sp>
      <p:cxnSp>
        <p:nvCxnSpPr>
          <p:cNvPr id="8" name="Straight Connector 7"/>
          <p:cNvCxnSpPr/>
          <p:nvPr userDrawn="1"/>
        </p:nvCxnSpPr>
        <p:spPr>
          <a:xfrm>
            <a:off x="457200" y="862176"/>
            <a:ext cx="8229600" cy="0"/>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332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enges_Gap.jpg"/>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25000"/>
          <a:stretch/>
        </p:blipFill>
        <p:spPr>
          <a:xfrm>
            <a:off x="0" y="0"/>
            <a:ext cx="9144000" cy="5143500"/>
          </a:xfrm>
          <a:prstGeom prst="rect">
            <a:avLst/>
          </a:prstGeom>
        </p:spPr>
      </p:pic>
      <p:pic>
        <p:nvPicPr>
          <p:cNvPr id="13" name="Picture 12"/>
          <p:cNvPicPr>
            <a:picLocks noChangeAspect="1"/>
          </p:cNvPicPr>
          <p:nvPr userDrawn="1"/>
        </p:nvPicPr>
        <p:blipFill>
          <a:blip r:embed="rId3"/>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0" name="Title 1"/>
          <p:cNvSpPr txBox="1">
            <a:spLocks/>
          </p:cNvSpPr>
          <p:nvPr userDrawn="1"/>
        </p:nvSpPr>
        <p:spPr>
          <a:xfrm>
            <a:off x="722313" y="3961379"/>
            <a:ext cx="7772400" cy="7330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chemeClr val="bg1"/>
                </a:solidFill>
                <a:latin typeface="Corbel"/>
                <a:cs typeface="Corbel"/>
              </a:rPr>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dirty="0"/>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1" name="Picture 10"/>
          <p:cNvPicPr>
            <a:picLocks noChangeAspect="1"/>
          </p:cNvPicPr>
          <p:nvPr userDrawn="1"/>
        </p:nvPicPr>
        <p:blipFill>
          <a:blip r:embed="rId4"/>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2109834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0" name="Title 1"/>
          <p:cNvSpPr txBox="1">
            <a:spLocks/>
          </p:cNvSpPr>
          <p:nvPr userDrawn="1"/>
        </p:nvSpPr>
        <p:spPr>
          <a:xfrm>
            <a:off x="722313" y="3961379"/>
            <a:ext cx="7772400" cy="7330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chemeClr val="bg1"/>
                </a:solidFill>
                <a:latin typeface="Corbel"/>
                <a:cs typeface="Corbel"/>
              </a:rPr>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dirty="0"/>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1" name="Picture 10"/>
          <p:cNvPicPr>
            <a:picLocks noChangeAspect="1"/>
          </p:cNvPicPr>
          <p:nvPr userDrawn="1"/>
        </p:nvPicPr>
        <p:blipFill>
          <a:blip r:embed="rId3"/>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3925133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9" name="Picture 8" descr="Benges_Gap.jpg"/>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25000"/>
          <a:stretch/>
        </p:blipFill>
        <p:spPr>
          <a:xfrm>
            <a:off x="0" y="0"/>
            <a:ext cx="9144000" cy="5143500"/>
          </a:xfrm>
          <a:prstGeom prst="rect">
            <a:avLst/>
          </a:prstGeom>
        </p:spPr>
      </p:pic>
      <p:pic>
        <p:nvPicPr>
          <p:cNvPr id="4" name="Picture 3"/>
          <p:cNvPicPr>
            <a:picLocks noChangeAspect="1"/>
          </p:cNvPicPr>
          <p:nvPr userDrawn="1"/>
        </p:nvPicPr>
        <p:blipFill>
          <a:blip r:embed="rId3"/>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2" name="Picture 11"/>
          <p:cNvPicPr>
            <a:picLocks noChangeAspect="1"/>
          </p:cNvPicPr>
          <p:nvPr userDrawn="1"/>
        </p:nvPicPr>
        <p:blipFill>
          <a:blip r:embed="rId4"/>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3145664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0" name="Title 1"/>
          <p:cNvSpPr txBox="1">
            <a:spLocks/>
          </p:cNvSpPr>
          <p:nvPr userDrawn="1"/>
        </p:nvSpPr>
        <p:spPr>
          <a:xfrm>
            <a:off x="722313" y="3961379"/>
            <a:ext cx="7772400" cy="7330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chemeClr val="bg1"/>
                </a:solidFill>
                <a:latin typeface="Corbel"/>
                <a:cs typeface="Corbel"/>
              </a:rPr>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2" name="Picture 11"/>
          <p:cNvPicPr>
            <a:picLocks noChangeAspect="1"/>
          </p:cNvPicPr>
          <p:nvPr userDrawn="1"/>
        </p:nvPicPr>
        <p:blipFill>
          <a:blip r:embed="rId3"/>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155391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9" name="Picture 8" descr="Benges_Gap.jpg"/>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25000"/>
          <a:stretch/>
        </p:blipFill>
        <p:spPr>
          <a:xfrm>
            <a:off x="0" y="0"/>
            <a:ext cx="9144000" cy="5143500"/>
          </a:xfrm>
          <a:prstGeom prst="rect">
            <a:avLst/>
          </a:prstGeom>
        </p:spPr>
      </p:pic>
      <p:pic>
        <p:nvPicPr>
          <p:cNvPr id="4" name="Picture 3"/>
          <p:cNvPicPr>
            <a:picLocks noChangeAspect="1"/>
          </p:cNvPicPr>
          <p:nvPr userDrawn="1"/>
        </p:nvPicPr>
        <p:blipFill>
          <a:blip r:embed="rId3"/>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0" name="Title 1"/>
          <p:cNvSpPr txBox="1">
            <a:spLocks/>
          </p:cNvSpPr>
          <p:nvPr userDrawn="1"/>
        </p:nvSpPr>
        <p:spPr>
          <a:xfrm>
            <a:off x="722313" y="3961379"/>
            <a:ext cx="7772400" cy="7330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chemeClr val="bg1"/>
                </a:solidFill>
                <a:latin typeface="Corbel"/>
                <a:cs typeface="Corbel"/>
              </a:rPr>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2" name="Picture 11"/>
          <p:cNvPicPr>
            <a:picLocks noChangeAspect="1"/>
          </p:cNvPicPr>
          <p:nvPr userDrawn="1"/>
        </p:nvPicPr>
        <p:blipFill>
          <a:blip r:embed="rId4"/>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1827610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2960184"/>
            <a:ext cx="9144000" cy="1713891"/>
          </a:xfrm>
          <a:prstGeom prst="rect">
            <a:avLst/>
          </a:prstGeom>
        </p:spPr>
      </p:pic>
      <p:sp>
        <p:nvSpPr>
          <p:cNvPr id="2" name="Title 1"/>
          <p:cNvSpPr>
            <a:spLocks noGrp="1"/>
          </p:cNvSpPr>
          <p:nvPr>
            <p:ph type="title" hasCustomPrompt="1"/>
          </p:nvPr>
        </p:nvSpPr>
        <p:spPr>
          <a:xfrm>
            <a:off x="722313" y="3231898"/>
            <a:ext cx="7772400" cy="733092"/>
          </a:xfrm>
        </p:spPr>
        <p:txBody>
          <a:bodyPr anchor="t">
            <a:normAutofit/>
          </a:bodyPr>
          <a:lstStyle>
            <a:lvl1pPr algn="l">
              <a:defRPr sz="3600" b="1" cap="none">
                <a:solidFill>
                  <a:schemeClr val="tx1">
                    <a:lumMod val="85000"/>
                    <a:lumOff val="15000"/>
                  </a:schemeClr>
                </a:solidFill>
                <a:latin typeface="Corbel"/>
                <a:cs typeface="Corbel"/>
              </a:defRPr>
            </a:lvl1pPr>
          </a:lstStyle>
          <a:p>
            <a:r>
              <a:rPr lang="en-US" dirty="0"/>
              <a:t>Click to edit master title style</a:t>
            </a:r>
          </a:p>
        </p:txBody>
      </p:sp>
      <p:sp>
        <p:nvSpPr>
          <p:cNvPr id="10" name="Title 1"/>
          <p:cNvSpPr txBox="1">
            <a:spLocks/>
          </p:cNvSpPr>
          <p:nvPr userDrawn="1"/>
        </p:nvSpPr>
        <p:spPr>
          <a:xfrm>
            <a:off x="722313" y="3961379"/>
            <a:ext cx="7772400" cy="7330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chemeClr val="bg1"/>
                </a:solidFill>
                <a:latin typeface="Corbel"/>
                <a:cs typeface="Corbel"/>
              </a:rPr>
              <a:t>Click to edit master title style</a:t>
            </a:r>
          </a:p>
        </p:txBody>
      </p:sp>
      <p:sp>
        <p:nvSpPr>
          <p:cNvPr id="16"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a:p>
        </p:txBody>
      </p:sp>
      <p:sp>
        <p:nvSpPr>
          <p:cNvPr id="17"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18"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pic>
        <p:nvPicPr>
          <p:cNvPr id="12" name="Picture 11"/>
          <p:cNvPicPr>
            <a:picLocks noChangeAspect="1"/>
          </p:cNvPicPr>
          <p:nvPr userDrawn="1"/>
        </p:nvPicPr>
        <p:blipFill>
          <a:blip r:embed="rId3"/>
          <a:stretch>
            <a:fillRect/>
          </a:stretch>
        </p:blipFill>
        <p:spPr>
          <a:xfrm>
            <a:off x="3269495" y="718013"/>
            <a:ext cx="2592310" cy="1675638"/>
          </a:xfrm>
          <a:prstGeom prst="rect">
            <a:avLst/>
          </a:prstGeom>
          <a:effectLst>
            <a:outerShdw blurRad="152400" dist="38100" dir="2700000" algn="tl" rotWithShape="0">
              <a:srgbClr val="000000">
                <a:alpha val="10000"/>
              </a:srgbClr>
            </a:outerShdw>
          </a:effectLst>
        </p:spPr>
      </p:pic>
    </p:spTree>
    <p:extLst>
      <p:ext uri="{BB962C8B-B14F-4D97-AF65-F5344CB8AC3E}">
        <p14:creationId xmlns:p14="http://schemas.microsoft.com/office/powerpoint/2010/main" val="349644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srcRect b="2508"/>
          <a:stretch/>
        </p:blipFill>
        <p:spPr>
          <a:xfrm>
            <a:off x="0" y="0"/>
            <a:ext cx="9144000" cy="5143500"/>
          </a:xfrm>
          <a:prstGeom prst="rect">
            <a:avLst/>
          </a:prstGeom>
        </p:spPr>
      </p:pic>
      <p:sp>
        <p:nvSpPr>
          <p:cNvPr id="10" name="Title 1"/>
          <p:cNvSpPr txBox="1">
            <a:spLocks/>
          </p:cNvSpPr>
          <p:nvPr userDrawn="1"/>
        </p:nvSpPr>
        <p:spPr>
          <a:xfrm>
            <a:off x="457200" y="1160641"/>
            <a:ext cx="7772400" cy="57353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rgbClr val="FFAB16"/>
                </a:solidFill>
                <a:latin typeface="Corbel"/>
                <a:cs typeface="Corbel"/>
              </a:rPr>
              <a:t>Click to edit master title style</a:t>
            </a:r>
          </a:p>
        </p:txBody>
      </p:sp>
      <p:pic>
        <p:nvPicPr>
          <p:cNvPr id="12" name="Picture 11"/>
          <p:cNvPicPr>
            <a:picLocks noChangeAspect="1"/>
          </p:cNvPicPr>
          <p:nvPr userDrawn="1"/>
        </p:nvPicPr>
        <p:blipFill>
          <a:blip r:embed="rId3"/>
          <a:stretch>
            <a:fillRect/>
          </a:stretch>
        </p:blipFill>
        <p:spPr>
          <a:xfrm>
            <a:off x="6471826" y="3260974"/>
            <a:ext cx="2279387" cy="1479117"/>
          </a:xfrm>
          <a:prstGeom prst="rect">
            <a:avLst/>
          </a:prstGeom>
          <a:effectLst>
            <a:outerShdw blurRad="222250" dist="38100" dir="2700000" algn="tl" rotWithShape="0">
              <a:srgbClr val="000000">
                <a:alpha val="10000"/>
              </a:srgbClr>
            </a:outerShdw>
          </a:effectLst>
        </p:spPr>
      </p:pic>
      <p:sp>
        <p:nvSpPr>
          <p:cNvPr id="14" name="Title 1"/>
          <p:cNvSpPr>
            <a:spLocks noGrp="1"/>
          </p:cNvSpPr>
          <p:nvPr>
            <p:ph type="title"/>
          </p:nvPr>
        </p:nvSpPr>
        <p:spPr>
          <a:xfrm>
            <a:off x="457200" y="205979"/>
            <a:ext cx="8229600" cy="857250"/>
          </a:xfrm>
        </p:spPr>
        <p:txBody>
          <a:bodyPr/>
          <a:lstStyle>
            <a:lvl1pPr algn="l">
              <a:defRPr b="1">
                <a:solidFill>
                  <a:schemeClr val="bg1"/>
                </a:solidFill>
                <a:latin typeface="Corbel"/>
                <a:cs typeface="Corbel"/>
              </a:defRPr>
            </a:lvl1pPr>
          </a:lstStyle>
          <a:p>
            <a:r>
              <a:rPr lang="en-US"/>
              <a:t>Click to edit Master title style</a:t>
            </a:r>
          </a:p>
        </p:txBody>
      </p:sp>
    </p:spTree>
    <p:extLst>
      <p:ext uri="{BB962C8B-B14F-4D97-AF65-F5344CB8AC3E}">
        <p14:creationId xmlns:p14="http://schemas.microsoft.com/office/powerpoint/2010/main" val="478708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b="8839"/>
          <a:stretch/>
        </p:blipFill>
        <p:spPr>
          <a:xfrm>
            <a:off x="0" y="-1"/>
            <a:ext cx="9144000" cy="5143501"/>
          </a:xfrm>
          <a:prstGeom prst="rect">
            <a:avLst/>
          </a:prstGeom>
        </p:spPr>
      </p:pic>
      <p:sp>
        <p:nvSpPr>
          <p:cNvPr id="10" name="Title 1"/>
          <p:cNvSpPr txBox="1">
            <a:spLocks/>
          </p:cNvSpPr>
          <p:nvPr userDrawn="1"/>
        </p:nvSpPr>
        <p:spPr>
          <a:xfrm>
            <a:off x="457200" y="1160641"/>
            <a:ext cx="7772400" cy="57353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rgbClr val="008ED6"/>
                </a:solidFill>
                <a:latin typeface="Corbel"/>
                <a:cs typeface="Corbel"/>
              </a:rPr>
              <a:t>Click to edit master title style</a:t>
            </a:r>
          </a:p>
        </p:txBody>
      </p:sp>
      <p:sp>
        <p:nvSpPr>
          <p:cNvPr id="14" name="Title 1"/>
          <p:cNvSpPr>
            <a:spLocks noGrp="1"/>
          </p:cNvSpPr>
          <p:nvPr>
            <p:ph type="title"/>
          </p:nvPr>
        </p:nvSpPr>
        <p:spPr>
          <a:xfrm>
            <a:off x="457200" y="205979"/>
            <a:ext cx="8229600" cy="857250"/>
          </a:xfrm>
        </p:spPr>
        <p:txBody>
          <a:bodyPr/>
          <a:lstStyle>
            <a:lvl1pPr algn="l">
              <a:defRPr b="1">
                <a:solidFill>
                  <a:schemeClr val="bg1"/>
                </a:solidFill>
                <a:latin typeface="Corbel"/>
                <a:cs typeface="Corbel"/>
              </a:defRPr>
            </a:lvl1pPr>
          </a:lstStyle>
          <a:p>
            <a:r>
              <a:rPr lang="en-US" dirty="0"/>
              <a:t>Click to edit Master title style</a:t>
            </a:r>
          </a:p>
        </p:txBody>
      </p:sp>
      <p:pic>
        <p:nvPicPr>
          <p:cNvPr id="5" name="Picture 4"/>
          <p:cNvPicPr>
            <a:picLocks noChangeAspect="1"/>
          </p:cNvPicPr>
          <p:nvPr userDrawn="1"/>
        </p:nvPicPr>
        <p:blipFill>
          <a:blip r:embed="rId3"/>
          <a:stretch>
            <a:fillRect/>
          </a:stretch>
        </p:blipFill>
        <p:spPr>
          <a:xfrm>
            <a:off x="6463646" y="3260972"/>
            <a:ext cx="2288281" cy="1479117"/>
          </a:xfrm>
          <a:prstGeom prst="rect">
            <a:avLst/>
          </a:prstGeom>
          <a:effectLst>
            <a:outerShdw blurRad="215900" dist="38100" dir="2700000" algn="tl" rotWithShape="0">
              <a:srgbClr val="000000">
                <a:alpha val="10000"/>
              </a:srgbClr>
            </a:outerShdw>
          </a:effectLst>
        </p:spPr>
      </p:pic>
    </p:spTree>
    <p:extLst>
      <p:ext uri="{BB962C8B-B14F-4D97-AF65-F5344CB8AC3E}">
        <p14:creationId xmlns:p14="http://schemas.microsoft.com/office/powerpoint/2010/main" val="17093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srcRect b="4569"/>
          <a:stretch/>
        </p:blipFill>
        <p:spPr>
          <a:xfrm>
            <a:off x="0" y="0"/>
            <a:ext cx="9144000" cy="5143500"/>
          </a:xfrm>
          <a:prstGeom prst="rect">
            <a:avLst/>
          </a:prstGeom>
        </p:spPr>
      </p:pic>
      <p:sp>
        <p:nvSpPr>
          <p:cNvPr id="10" name="Title 1"/>
          <p:cNvSpPr txBox="1">
            <a:spLocks/>
          </p:cNvSpPr>
          <p:nvPr userDrawn="1"/>
        </p:nvSpPr>
        <p:spPr>
          <a:xfrm>
            <a:off x="457200" y="1160641"/>
            <a:ext cx="7772400" cy="57353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rgbClr val="008ED6"/>
                </a:solidFill>
                <a:latin typeface="Corbel"/>
                <a:cs typeface="Corbel"/>
              </a:rPr>
              <a:t>Click to edit master title style</a:t>
            </a:r>
          </a:p>
        </p:txBody>
      </p:sp>
      <p:sp>
        <p:nvSpPr>
          <p:cNvPr id="14" name="Title 1"/>
          <p:cNvSpPr>
            <a:spLocks noGrp="1"/>
          </p:cNvSpPr>
          <p:nvPr>
            <p:ph type="title"/>
          </p:nvPr>
        </p:nvSpPr>
        <p:spPr>
          <a:xfrm>
            <a:off x="457200" y="205979"/>
            <a:ext cx="8229600" cy="857250"/>
          </a:xfrm>
        </p:spPr>
        <p:txBody>
          <a:bodyPr/>
          <a:lstStyle>
            <a:lvl1pPr algn="l">
              <a:defRPr b="1">
                <a:solidFill>
                  <a:schemeClr val="bg1"/>
                </a:solidFill>
                <a:latin typeface="Corbel"/>
                <a:cs typeface="Corbel"/>
              </a:defRPr>
            </a:lvl1pPr>
          </a:lstStyle>
          <a:p>
            <a:r>
              <a:rPr lang="en-US"/>
              <a:t>Click to edit Master title style</a:t>
            </a:r>
          </a:p>
        </p:txBody>
      </p:sp>
      <p:pic>
        <p:nvPicPr>
          <p:cNvPr id="5" name="Picture 4"/>
          <p:cNvPicPr>
            <a:picLocks noChangeAspect="1"/>
          </p:cNvPicPr>
          <p:nvPr userDrawn="1"/>
        </p:nvPicPr>
        <p:blipFill>
          <a:blip r:embed="rId3"/>
          <a:stretch>
            <a:fillRect/>
          </a:stretch>
        </p:blipFill>
        <p:spPr>
          <a:xfrm>
            <a:off x="6463646" y="3260972"/>
            <a:ext cx="2288281" cy="1479117"/>
          </a:xfrm>
          <a:prstGeom prst="rect">
            <a:avLst/>
          </a:prstGeom>
          <a:effectLst>
            <a:outerShdw blurRad="215900" dist="38100" dir="2700000" algn="tl" rotWithShape="0">
              <a:srgbClr val="000000">
                <a:alpha val="10000"/>
              </a:srgbClr>
            </a:outerShdw>
          </a:effectLst>
        </p:spPr>
      </p:pic>
    </p:spTree>
    <p:extLst>
      <p:ext uri="{BB962C8B-B14F-4D97-AF65-F5344CB8AC3E}">
        <p14:creationId xmlns:p14="http://schemas.microsoft.com/office/powerpoint/2010/main" val="2398823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b="4135"/>
          <a:stretch/>
        </p:blipFill>
        <p:spPr>
          <a:xfrm>
            <a:off x="0" y="-1"/>
            <a:ext cx="9144000" cy="5143501"/>
          </a:xfrm>
          <a:prstGeom prst="rect">
            <a:avLst/>
          </a:prstGeom>
        </p:spPr>
      </p:pic>
      <p:sp>
        <p:nvSpPr>
          <p:cNvPr id="10" name="Title 1"/>
          <p:cNvSpPr txBox="1">
            <a:spLocks/>
          </p:cNvSpPr>
          <p:nvPr userDrawn="1"/>
        </p:nvSpPr>
        <p:spPr>
          <a:xfrm>
            <a:off x="457200" y="1160641"/>
            <a:ext cx="7772400" cy="57353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1" kern="1200" cap="all">
                <a:solidFill>
                  <a:schemeClr val="tx1"/>
                </a:solidFill>
                <a:latin typeface="Corbel"/>
                <a:ea typeface="+mj-ea"/>
                <a:cs typeface="Corbel"/>
              </a:defRPr>
            </a:lvl1pPr>
          </a:lstStyle>
          <a:p>
            <a:r>
              <a:rPr lang="en-US" sz="1800" b="0" i="1" cap="none" dirty="0">
                <a:solidFill>
                  <a:srgbClr val="FFAB16"/>
                </a:solidFill>
                <a:latin typeface="Corbel"/>
                <a:cs typeface="Corbel"/>
              </a:rPr>
              <a:t>Click to edit master title style</a:t>
            </a:r>
          </a:p>
        </p:txBody>
      </p:sp>
      <p:sp>
        <p:nvSpPr>
          <p:cNvPr id="14" name="Title 1"/>
          <p:cNvSpPr>
            <a:spLocks noGrp="1"/>
          </p:cNvSpPr>
          <p:nvPr>
            <p:ph type="title"/>
          </p:nvPr>
        </p:nvSpPr>
        <p:spPr>
          <a:xfrm>
            <a:off x="457200" y="205979"/>
            <a:ext cx="8229600" cy="857250"/>
          </a:xfrm>
        </p:spPr>
        <p:txBody>
          <a:bodyPr/>
          <a:lstStyle>
            <a:lvl1pPr algn="l">
              <a:defRPr b="1">
                <a:solidFill>
                  <a:schemeClr val="bg1"/>
                </a:solidFill>
                <a:latin typeface="Corbel"/>
                <a:cs typeface="Corbel"/>
              </a:defRPr>
            </a:lvl1pPr>
          </a:lstStyle>
          <a:p>
            <a:r>
              <a:rPr lang="en-US"/>
              <a:t>Click to edit Master title style</a:t>
            </a:r>
          </a:p>
        </p:txBody>
      </p:sp>
      <p:pic>
        <p:nvPicPr>
          <p:cNvPr id="8" name="Picture 7"/>
          <p:cNvPicPr>
            <a:picLocks noChangeAspect="1"/>
          </p:cNvPicPr>
          <p:nvPr userDrawn="1"/>
        </p:nvPicPr>
        <p:blipFill>
          <a:blip r:embed="rId3"/>
          <a:stretch>
            <a:fillRect/>
          </a:stretch>
        </p:blipFill>
        <p:spPr>
          <a:xfrm>
            <a:off x="6471826" y="3260974"/>
            <a:ext cx="2279387" cy="1479117"/>
          </a:xfrm>
          <a:prstGeom prst="rect">
            <a:avLst/>
          </a:prstGeom>
          <a:effectLst>
            <a:outerShdw blurRad="222250" dist="38100" dir="2700000" algn="tl" rotWithShape="0">
              <a:srgbClr val="000000">
                <a:alpha val="10000"/>
              </a:srgbClr>
            </a:outerShdw>
          </a:effectLst>
        </p:spPr>
      </p:pic>
    </p:spTree>
    <p:extLst>
      <p:ext uri="{BB962C8B-B14F-4D97-AF65-F5344CB8AC3E}">
        <p14:creationId xmlns:p14="http://schemas.microsoft.com/office/powerpoint/2010/main" val="2538754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alphaModFix amt="15000"/>
          </a:blip>
          <a:stretch>
            <a:fillRect/>
          </a:stretch>
        </p:blipFill>
        <p:spPr>
          <a:xfrm>
            <a:off x="927721" y="700183"/>
            <a:ext cx="7288558" cy="3282632"/>
          </a:xfrm>
          <a:prstGeom prst="rect">
            <a:avLst/>
          </a:prstGeom>
        </p:spPr>
      </p:pic>
      <p:sp>
        <p:nvSpPr>
          <p:cNvPr id="3" name="Content Placeholder 2"/>
          <p:cNvSpPr>
            <a:spLocks noGrp="1"/>
          </p:cNvSpPr>
          <p:nvPr>
            <p:ph sz="half" idx="1"/>
          </p:nvPr>
        </p:nvSpPr>
        <p:spPr>
          <a:xfrm>
            <a:off x="457200" y="1017361"/>
            <a:ext cx="4038600" cy="3460558"/>
          </a:xfrm>
        </p:spPr>
        <p:txBody>
          <a:bodyPr/>
          <a:lstStyle>
            <a:lvl1pPr>
              <a:defRPr sz="2800">
                <a:solidFill>
                  <a:schemeClr val="tx1">
                    <a:lumMod val="85000"/>
                    <a:lumOff val="15000"/>
                  </a:schemeClr>
                </a:solidFill>
                <a:latin typeface="Georgia"/>
                <a:cs typeface="Georgia"/>
              </a:defRPr>
            </a:lvl1pPr>
            <a:lvl2pPr>
              <a:defRPr sz="2400">
                <a:solidFill>
                  <a:schemeClr val="tx1">
                    <a:lumMod val="85000"/>
                    <a:lumOff val="15000"/>
                  </a:schemeClr>
                </a:solidFill>
                <a:latin typeface="Georgia"/>
                <a:cs typeface="Georgia"/>
              </a:defRPr>
            </a:lvl2pPr>
            <a:lvl3pPr>
              <a:defRPr sz="2000">
                <a:solidFill>
                  <a:schemeClr val="tx1">
                    <a:lumMod val="85000"/>
                    <a:lumOff val="15000"/>
                  </a:schemeClr>
                </a:solidFill>
                <a:latin typeface="Georgia"/>
                <a:cs typeface="Georgia"/>
              </a:defRPr>
            </a:lvl3pPr>
            <a:lvl4pPr>
              <a:defRPr sz="1800">
                <a:solidFill>
                  <a:schemeClr val="tx1">
                    <a:lumMod val="85000"/>
                    <a:lumOff val="15000"/>
                  </a:schemeClr>
                </a:solidFill>
                <a:latin typeface="Georgia"/>
                <a:cs typeface="Georgia"/>
              </a:defRPr>
            </a:lvl4pPr>
            <a:lvl5pPr>
              <a:defRPr sz="1800">
                <a:solidFill>
                  <a:schemeClr val="tx1">
                    <a:lumMod val="85000"/>
                    <a:lumOff val="15000"/>
                  </a:schemeClr>
                </a:solidFill>
                <a:latin typeface="Georgia"/>
                <a:cs typeface="Georgia"/>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17361"/>
            <a:ext cx="4038600" cy="3460558"/>
          </a:xfrm>
        </p:spPr>
        <p:txBody>
          <a:bodyPr/>
          <a:lstStyle>
            <a:lvl1pPr>
              <a:defRPr sz="2800">
                <a:solidFill>
                  <a:schemeClr val="tx1">
                    <a:lumMod val="85000"/>
                    <a:lumOff val="15000"/>
                  </a:schemeClr>
                </a:solidFill>
                <a:latin typeface="Georgia"/>
                <a:cs typeface="Georgia"/>
              </a:defRPr>
            </a:lvl1pPr>
            <a:lvl2pPr>
              <a:defRPr sz="2400">
                <a:solidFill>
                  <a:schemeClr val="tx1">
                    <a:lumMod val="85000"/>
                    <a:lumOff val="15000"/>
                  </a:schemeClr>
                </a:solidFill>
                <a:latin typeface="Georgia"/>
                <a:cs typeface="Georgia"/>
              </a:defRPr>
            </a:lvl2pPr>
            <a:lvl3pPr>
              <a:defRPr sz="2000">
                <a:solidFill>
                  <a:schemeClr val="tx1">
                    <a:lumMod val="85000"/>
                    <a:lumOff val="15000"/>
                  </a:schemeClr>
                </a:solidFill>
                <a:latin typeface="Georgia"/>
                <a:cs typeface="Georgia"/>
              </a:defRPr>
            </a:lvl3pPr>
            <a:lvl4pPr>
              <a:defRPr sz="1800">
                <a:solidFill>
                  <a:schemeClr val="tx1">
                    <a:lumMod val="85000"/>
                    <a:lumOff val="15000"/>
                  </a:schemeClr>
                </a:solidFill>
                <a:latin typeface="Georgia"/>
                <a:cs typeface="Georgia"/>
              </a:defRPr>
            </a:lvl4pPr>
            <a:lvl5pPr>
              <a:defRPr sz="1800">
                <a:solidFill>
                  <a:schemeClr val="tx1">
                    <a:lumMod val="85000"/>
                    <a:lumOff val="15000"/>
                  </a:schemeClr>
                </a:solidFill>
                <a:latin typeface="Georgia"/>
                <a:cs typeface="Georgia"/>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p:cNvPicPr>
            <a:picLocks noChangeAspect="1"/>
          </p:cNvPicPr>
          <p:nvPr userDrawn="1"/>
        </p:nvPicPr>
        <p:blipFill>
          <a:blip r:embed="rId3"/>
          <a:stretch>
            <a:fillRect/>
          </a:stretch>
        </p:blipFill>
        <p:spPr>
          <a:xfrm>
            <a:off x="0" y="4616051"/>
            <a:ext cx="9144000" cy="535591"/>
          </a:xfrm>
          <a:prstGeom prst="rect">
            <a:avLst/>
          </a:prstGeom>
        </p:spPr>
      </p:pic>
      <p:sp>
        <p:nvSpPr>
          <p:cNvPr id="7" name="Title 1"/>
          <p:cNvSpPr>
            <a:spLocks noGrp="1"/>
          </p:cNvSpPr>
          <p:nvPr>
            <p:ph type="title"/>
          </p:nvPr>
        </p:nvSpPr>
        <p:spPr>
          <a:xfrm>
            <a:off x="457200" y="181553"/>
            <a:ext cx="8229600" cy="591061"/>
          </a:xfrm>
        </p:spPr>
        <p:txBody>
          <a:bodyPr>
            <a:noAutofit/>
          </a:bodyPr>
          <a:lstStyle>
            <a:lvl1pPr algn="l">
              <a:defRPr sz="3600" b="1">
                <a:solidFill>
                  <a:srgbClr val="008ED6"/>
                </a:solidFill>
                <a:latin typeface="Corbel"/>
                <a:cs typeface="Corbel"/>
              </a:defRPr>
            </a:lvl1pPr>
          </a:lstStyle>
          <a:p>
            <a:r>
              <a:rPr lang="en-US" dirty="0"/>
              <a:t>Click to edit Master title style</a:t>
            </a:r>
          </a:p>
        </p:txBody>
      </p:sp>
      <p:cxnSp>
        <p:nvCxnSpPr>
          <p:cNvPr id="8" name="Straight Connector 7"/>
          <p:cNvCxnSpPr/>
          <p:nvPr userDrawn="1"/>
        </p:nvCxnSpPr>
        <p:spPr>
          <a:xfrm>
            <a:off x="457200" y="862176"/>
            <a:ext cx="8229600" cy="0"/>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2926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21063"/>
            <a:ext cx="4040188" cy="479822"/>
          </a:xfrm>
        </p:spPr>
        <p:txBody>
          <a:bodyPr anchor="b">
            <a:normAutofit/>
          </a:bodyPr>
          <a:lstStyle>
            <a:lvl1pPr marL="0" indent="0">
              <a:buNone/>
              <a:defRPr sz="2000" b="1" i="1">
                <a:solidFill>
                  <a:schemeClr val="bg1">
                    <a:lumMod val="50000"/>
                  </a:schemeClr>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500884"/>
            <a:ext cx="4040188" cy="2963466"/>
          </a:xfrm>
        </p:spPr>
        <p:txBody>
          <a:bodyPr/>
          <a:lstStyle>
            <a:lvl1pPr>
              <a:defRPr sz="2400">
                <a:solidFill>
                  <a:schemeClr val="tx1">
                    <a:lumMod val="85000"/>
                    <a:lumOff val="15000"/>
                  </a:schemeClr>
                </a:solidFill>
                <a:latin typeface="Georgia"/>
                <a:cs typeface="Georgia"/>
              </a:defRPr>
            </a:lvl1pPr>
            <a:lvl2pPr>
              <a:defRPr sz="2000">
                <a:solidFill>
                  <a:schemeClr val="tx1">
                    <a:lumMod val="85000"/>
                    <a:lumOff val="15000"/>
                  </a:schemeClr>
                </a:solidFill>
                <a:latin typeface="Georgia"/>
                <a:cs typeface="Georgia"/>
              </a:defRPr>
            </a:lvl2pPr>
            <a:lvl3pPr>
              <a:defRPr sz="1800">
                <a:solidFill>
                  <a:schemeClr val="tx1">
                    <a:lumMod val="85000"/>
                    <a:lumOff val="15000"/>
                  </a:schemeClr>
                </a:solidFill>
                <a:latin typeface="Georgia"/>
                <a:cs typeface="Georgia"/>
              </a:defRPr>
            </a:lvl3pPr>
            <a:lvl4pPr>
              <a:defRPr sz="1600">
                <a:solidFill>
                  <a:schemeClr val="tx1">
                    <a:lumMod val="85000"/>
                    <a:lumOff val="15000"/>
                  </a:schemeClr>
                </a:solidFill>
                <a:latin typeface="Georgia"/>
                <a:cs typeface="Georgia"/>
              </a:defRPr>
            </a:lvl4pPr>
            <a:lvl5pPr>
              <a:defRPr sz="1600">
                <a:solidFill>
                  <a:schemeClr val="tx1">
                    <a:lumMod val="85000"/>
                    <a:lumOff val="15000"/>
                  </a:schemeClr>
                </a:solidFill>
                <a:latin typeface="Georgia"/>
                <a:cs typeface="Georgia"/>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021063"/>
            <a:ext cx="4041775" cy="479822"/>
          </a:xfrm>
        </p:spPr>
        <p:txBody>
          <a:bodyPr anchor="b">
            <a:normAutofit/>
          </a:bodyPr>
          <a:lstStyle>
            <a:lvl1pPr marL="0" indent="0">
              <a:buNone/>
              <a:defRPr sz="2000" b="1" i="1">
                <a:solidFill>
                  <a:schemeClr val="bg1">
                    <a:lumMod val="50000"/>
                  </a:schemeClr>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500884"/>
            <a:ext cx="4041775" cy="2963466"/>
          </a:xfrm>
        </p:spPr>
        <p:txBody>
          <a:bodyPr/>
          <a:lstStyle>
            <a:lvl1pPr>
              <a:defRPr sz="2400">
                <a:solidFill>
                  <a:schemeClr val="tx1">
                    <a:lumMod val="85000"/>
                    <a:lumOff val="15000"/>
                  </a:schemeClr>
                </a:solidFill>
                <a:latin typeface="Georgia"/>
                <a:cs typeface="Georgia"/>
              </a:defRPr>
            </a:lvl1pPr>
            <a:lvl2pPr>
              <a:defRPr sz="2000">
                <a:solidFill>
                  <a:schemeClr val="tx1">
                    <a:lumMod val="85000"/>
                    <a:lumOff val="15000"/>
                  </a:schemeClr>
                </a:solidFill>
                <a:latin typeface="Georgia"/>
                <a:cs typeface="Georgia"/>
              </a:defRPr>
            </a:lvl2pPr>
            <a:lvl3pPr>
              <a:defRPr sz="1800">
                <a:solidFill>
                  <a:schemeClr val="tx1">
                    <a:lumMod val="85000"/>
                    <a:lumOff val="15000"/>
                  </a:schemeClr>
                </a:solidFill>
                <a:latin typeface="Georgia"/>
                <a:cs typeface="Georgia"/>
              </a:defRPr>
            </a:lvl3pPr>
            <a:lvl4pPr>
              <a:defRPr sz="1600">
                <a:solidFill>
                  <a:schemeClr val="tx1">
                    <a:lumMod val="85000"/>
                    <a:lumOff val="15000"/>
                  </a:schemeClr>
                </a:solidFill>
                <a:latin typeface="Georgia"/>
                <a:cs typeface="Georgia"/>
              </a:defRPr>
            </a:lvl4pPr>
            <a:lvl5pPr>
              <a:defRPr sz="1600">
                <a:solidFill>
                  <a:schemeClr val="tx1">
                    <a:lumMod val="85000"/>
                    <a:lumOff val="15000"/>
                  </a:schemeClr>
                </a:solidFill>
                <a:latin typeface="Georgia"/>
                <a:cs typeface="Georgia"/>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p:cNvPicPr>
            <a:picLocks noChangeAspect="1"/>
          </p:cNvPicPr>
          <p:nvPr userDrawn="1"/>
        </p:nvPicPr>
        <p:blipFill>
          <a:blip r:embed="rId2"/>
          <a:stretch>
            <a:fillRect/>
          </a:stretch>
        </p:blipFill>
        <p:spPr>
          <a:xfrm>
            <a:off x="0" y="4616051"/>
            <a:ext cx="9144000" cy="535591"/>
          </a:xfrm>
          <a:prstGeom prst="rect">
            <a:avLst/>
          </a:prstGeom>
        </p:spPr>
      </p:pic>
      <p:sp>
        <p:nvSpPr>
          <p:cNvPr id="9" name="Title 1"/>
          <p:cNvSpPr>
            <a:spLocks noGrp="1"/>
          </p:cNvSpPr>
          <p:nvPr>
            <p:ph type="title"/>
          </p:nvPr>
        </p:nvSpPr>
        <p:spPr>
          <a:xfrm>
            <a:off x="457200" y="181553"/>
            <a:ext cx="8229600" cy="591061"/>
          </a:xfrm>
        </p:spPr>
        <p:txBody>
          <a:bodyPr>
            <a:noAutofit/>
          </a:bodyPr>
          <a:lstStyle>
            <a:lvl1pPr algn="l">
              <a:defRPr sz="3600" b="1">
                <a:solidFill>
                  <a:srgbClr val="008ED6"/>
                </a:solidFill>
                <a:latin typeface="Corbel"/>
                <a:cs typeface="Corbel"/>
              </a:defRPr>
            </a:lvl1pPr>
          </a:lstStyle>
          <a:p>
            <a:r>
              <a:rPr lang="en-US" dirty="0"/>
              <a:t>Click to edit Master title style</a:t>
            </a:r>
          </a:p>
        </p:txBody>
      </p:sp>
      <p:cxnSp>
        <p:nvCxnSpPr>
          <p:cNvPr id="10" name="Straight Connector 9"/>
          <p:cNvCxnSpPr/>
          <p:nvPr userDrawn="1"/>
        </p:nvCxnSpPr>
        <p:spPr>
          <a:xfrm>
            <a:off x="457200" y="862176"/>
            <a:ext cx="8229600" cy="0"/>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0793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tretch>
            <a:fillRect/>
          </a:stretch>
        </p:blipFill>
        <p:spPr>
          <a:xfrm>
            <a:off x="0" y="4616051"/>
            <a:ext cx="9144000" cy="535591"/>
          </a:xfrm>
          <a:prstGeom prst="rect">
            <a:avLst/>
          </a:prstGeom>
        </p:spPr>
      </p:pic>
      <p:sp>
        <p:nvSpPr>
          <p:cNvPr id="5" name="Title 1"/>
          <p:cNvSpPr>
            <a:spLocks noGrp="1"/>
          </p:cNvSpPr>
          <p:nvPr>
            <p:ph type="title"/>
          </p:nvPr>
        </p:nvSpPr>
        <p:spPr>
          <a:xfrm>
            <a:off x="457200" y="181553"/>
            <a:ext cx="8229600" cy="591061"/>
          </a:xfrm>
        </p:spPr>
        <p:txBody>
          <a:bodyPr>
            <a:noAutofit/>
          </a:bodyPr>
          <a:lstStyle>
            <a:lvl1pPr algn="l">
              <a:defRPr sz="3600" b="1">
                <a:solidFill>
                  <a:srgbClr val="008ED6"/>
                </a:solidFill>
                <a:latin typeface="Corbel"/>
                <a:cs typeface="Corbel"/>
              </a:defRPr>
            </a:lvl1pPr>
          </a:lstStyle>
          <a:p>
            <a:r>
              <a:rPr lang="en-US" dirty="0"/>
              <a:t>Click to edit Master title style</a:t>
            </a:r>
          </a:p>
        </p:txBody>
      </p:sp>
      <p:cxnSp>
        <p:nvCxnSpPr>
          <p:cNvPr id="6" name="Straight Connector 5"/>
          <p:cNvCxnSpPr/>
          <p:nvPr userDrawn="1"/>
        </p:nvCxnSpPr>
        <p:spPr>
          <a:xfrm>
            <a:off x="457200" y="862176"/>
            <a:ext cx="8229600" cy="0"/>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5416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4807973"/>
            <a:ext cx="2133600" cy="273844"/>
          </a:xfrm>
        </p:spPr>
        <p:txBody>
          <a:bodyPr/>
          <a:lstStyle>
            <a:lvl1pPr>
              <a:defRPr>
                <a:solidFill>
                  <a:schemeClr val="tx1">
                    <a:lumMod val="50000"/>
                    <a:lumOff val="50000"/>
                  </a:schemeClr>
                </a:solidFill>
                <a:latin typeface="Corbel"/>
                <a:cs typeface="Corbel"/>
              </a:defRPr>
            </a:lvl1pPr>
          </a:lstStyle>
          <a:p>
            <a:fld id="{F128DEBC-017A-064B-9847-C3290A702FDC}" type="datetimeFigureOut">
              <a:rPr lang="en-US" smtClean="0"/>
              <a:pPr/>
              <a:t>9/27/2017</a:t>
            </a:fld>
            <a:endParaRPr lang="en-US" dirty="0"/>
          </a:p>
        </p:txBody>
      </p:sp>
      <p:sp>
        <p:nvSpPr>
          <p:cNvPr id="6" name="Footer Placeholder 4"/>
          <p:cNvSpPr>
            <a:spLocks noGrp="1"/>
          </p:cNvSpPr>
          <p:nvPr>
            <p:ph type="ftr" sz="quarter" idx="11"/>
          </p:nvPr>
        </p:nvSpPr>
        <p:spPr>
          <a:xfrm>
            <a:off x="3124200" y="4807973"/>
            <a:ext cx="2895600" cy="273844"/>
          </a:xfrm>
        </p:spPr>
        <p:txBody>
          <a:bodyPr/>
          <a:lstStyle>
            <a:lvl1pPr>
              <a:defRPr>
                <a:solidFill>
                  <a:schemeClr val="tx1">
                    <a:lumMod val="50000"/>
                    <a:lumOff val="50000"/>
                  </a:schemeClr>
                </a:solidFill>
                <a:latin typeface="Corbel"/>
                <a:cs typeface="Corbel"/>
              </a:defRPr>
            </a:lvl1pPr>
          </a:lstStyle>
          <a:p>
            <a:endParaRPr lang="en-US" dirty="0"/>
          </a:p>
        </p:txBody>
      </p:sp>
      <p:sp>
        <p:nvSpPr>
          <p:cNvPr id="7"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pPr/>
              <a:t>‹#›</a:t>
            </a:fld>
            <a:endParaRPr lang="en-US" dirty="0"/>
          </a:p>
        </p:txBody>
      </p:sp>
    </p:spTree>
    <p:extLst>
      <p:ext uri="{BB962C8B-B14F-4D97-AF65-F5344CB8AC3E}">
        <p14:creationId xmlns:p14="http://schemas.microsoft.com/office/powerpoint/2010/main" val="15102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1037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04787"/>
            <a:ext cx="3008313" cy="871538"/>
          </a:xfrm>
        </p:spPr>
        <p:txBody>
          <a:bodyPr anchor="b"/>
          <a:lstStyle>
            <a:lvl1pPr algn="l">
              <a:defRPr sz="2000" b="1">
                <a:solidFill>
                  <a:srgbClr val="008ED6"/>
                </a:solidFill>
                <a:latin typeface="Corbel"/>
                <a:cs typeface="Corbel"/>
              </a:defRPr>
            </a:lvl1pPr>
          </a:lstStyle>
          <a:p>
            <a:r>
              <a:rPr lang="en-US" dirty="0"/>
              <a:t>Click to edit Master </a:t>
            </a:r>
            <a:br>
              <a:rPr lang="en-US" dirty="0"/>
            </a:br>
            <a:r>
              <a:rPr lang="en-US" dirty="0"/>
              <a:t>title style</a:t>
            </a:r>
          </a:p>
        </p:txBody>
      </p:sp>
      <p:sp>
        <p:nvSpPr>
          <p:cNvPr id="3" name="Content Placeholder 2"/>
          <p:cNvSpPr>
            <a:spLocks noGrp="1"/>
          </p:cNvSpPr>
          <p:nvPr>
            <p:ph idx="1"/>
          </p:nvPr>
        </p:nvSpPr>
        <p:spPr>
          <a:xfrm>
            <a:off x="3575050" y="204788"/>
            <a:ext cx="5111750" cy="4389835"/>
          </a:xfr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6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335234"/>
            <a:ext cx="3008313" cy="3259389"/>
          </a:xfrm>
        </p:spPr>
        <p:txBody>
          <a:bodyPr/>
          <a:lstStyle>
            <a:lvl1pPr marL="0" indent="0">
              <a:buNone/>
              <a:defRPr sz="1400">
                <a:solidFill>
                  <a:schemeClr val="tx1">
                    <a:lumMod val="85000"/>
                    <a:lumOff val="15000"/>
                  </a:schemeClr>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13" name="Picture 12"/>
          <p:cNvPicPr>
            <a:picLocks noChangeAspect="1"/>
          </p:cNvPicPr>
          <p:nvPr userDrawn="1"/>
        </p:nvPicPr>
        <p:blipFill>
          <a:blip r:embed="rId2"/>
          <a:stretch>
            <a:fillRect/>
          </a:stretch>
        </p:blipFill>
        <p:spPr>
          <a:xfrm>
            <a:off x="0" y="4616051"/>
            <a:ext cx="9144000" cy="535591"/>
          </a:xfrm>
          <a:prstGeom prst="rect">
            <a:avLst/>
          </a:prstGeom>
        </p:spPr>
      </p:pic>
    </p:spTree>
    <p:extLst>
      <p:ext uri="{BB962C8B-B14F-4D97-AF65-F5344CB8AC3E}">
        <p14:creationId xmlns:p14="http://schemas.microsoft.com/office/powerpoint/2010/main" val="960359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388758"/>
            <a:ext cx="5486400" cy="425054"/>
          </a:xfrm>
        </p:spPr>
        <p:txBody>
          <a:bodyPr anchor="b"/>
          <a:lstStyle>
            <a:lvl1pPr algn="l">
              <a:defRPr sz="2000" b="1">
                <a:solidFill>
                  <a:srgbClr val="008ED6"/>
                </a:solidFill>
                <a:latin typeface="Corbel"/>
                <a:cs typeface="Corbel"/>
              </a:defRPr>
            </a:lvl1pPr>
          </a:lstStyle>
          <a:p>
            <a:r>
              <a:rPr lang="en-US"/>
              <a:t>Click to edit Master title style</a:t>
            </a:r>
          </a:p>
        </p:txBody>
      </p:sp>
      <p:sp>
        <p:nvSpPr>
          <p:cNvPr id="3" name="Picture Placeholder 2"/>
          <p:cNvSpPr>
            <a:spLocks noGrp="1"/>
          </p:cNvSpPr>
          <p:nvPr>
            <p:ph type="pic" idx="1"/>
          </p:nvPr>
        </p:nvSpPr>
        <p:spPr>
          <a:xfrm>
            <a:off x="1792288" y="247889"/>
            <a:ext cx="5486400" cy="3086100"/>
          </a:xfrm>
        </p:spPr>
        <p:txBody>
          <a:bodyPr/>
          <a:lstStyle>
            <a:lvl1pPr marL="0" indent="0">
              <a:buNone/>
              <a:defRPr sz="3200" b="1">
                <a:solidFill>
                  <a:srgbClr val="008ED6"/>
                </a:solidFill>
                <a:latin typeface="Corbel"/>
                <a:cs typeface="Corbe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3813811"/>
            <a:ext cx="5486400" cy="603647"/>
          </a:xfrm>
        </p:spPr>
        <p:txBody>
          <a:bodyPr/>
          <a:lstStyle>
            <a:lvl1pPr marL="0" indent="0">
              <a:buNone/>
              <a:defRPr sz="1400">
                <a:solidFill>
                  <a:schemeClr val="tx1">
                    <a:lumMod val="85000"/>
                    <a:lumOff val="15000"/>
                  </a:schemeClr>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4" name="Picture 13"/>
          <p:cNvPicPr>
            <a:picLocks noChangeAspect="1"/>
          </p:cNvPicPr>
          <p:nvPr userDrawn="1"/>
        </p:nvPicPr>
        <p:blipFill>
          <a:blip r:embed="rId2"/>
          <a:stretch>
            <a:fillRect/>
          </a:stretch>
        </p:blipFill>
        <p:spPr>
          <a:xfrm>
            <a:off x="0" y="4616051"/>
            <a:ext cx="9144000" cy="535591"/>
          </a:xfrm>
          <a:prstGeom prst="rect">
            <a:avLst/>
          </a:prstGeom>
        </p:spPr>
      </p:pic>
    </p:spTree>
    <p:extLst>
      <p:ext uri="{BB962C8B-B14F-4D97-AF65-F5344CB8AC3E}">
        <p14:creationId xmlns:p14="http://schemas.microsoft.com/office/powerpoint/2010/main" val="1883013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025851"/>
            <a:ext cx="8229600" cy="3395076"/>
          </a:xfrm>
        </p:spPr>
        <p:txBody>
          <a:bodyPr vert="eaVert"/>
          <a:lstStyle>
            <a:lvl1pPr>
              <a:defRPr sz="2800">
                <a:solidFill>
                  <a:srgbClr val="262626"/>
                </a:solidFill>
                <a:latin typeface="Georgia"/>
                <a:cs typeface="Georgia"/>
              </a:defRPr>
            </a:lvl1pPr>
            <a:lvl2pPr>
              <a:defRPr sz="2600">
                <a:solidFill>
                  <a:srgbClr val="262626"/>
                </a:solidFill>
                <a:latin typeface="Georgia"/>
                <a:cs typeface="Georgia"/>
              </a:defRPr>
            </a:lvl2pPr>
            <a:lvl3pPr>
              <a:defRPr>
                <a:solidFill>
                  <a:srgbClr val="262626"/>
                </a:solidFill>
                <a:latin typeface="Georgia"/>
                <a:cs typeface="Georgia"/>
              </a:defRPr>
            </a:lvl3pPr>
            <a:lvl4pPr>
              <a:defRPr>
                <a:solidFill>
                  <a:srgbClr val="262626"/>
                </a:solidFill>
                <a:latin typeface="Georgia"/>
                <a:cs typeface="Georgia"/>
              </a:defRPr>
            </a:lvl4pPr>
            <a:lvl5pPr>
              <a:defRPr sz="1800">
                <a:solidFill>
                  <a:srgbClr val="262626"/>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p:cNvPicPr>
            <a:picLocks noChangeAspect="1"/>
          </p:cNvPicPr>
          <p:nvPr userDrawn="1"/>
        </p:nvPicPr>
        <p:blipFill>
          <a:blip r:embed="rId2"/>
          <a:stretch>
            <a:fillRect/>
          </a:stretch>
        </p:blipFill>
        <p:spPr>
          <a:xfrm>
            <a:off x="0" y="4616051"/>
            <a:ext cx="9144000" cy="535591"/>
          </a:xfrm>
          <a:prstGeom prst="rect">
            <a:avLst/>
          </a:prstGeom>
        </p:spPr>
      </p:pic>
      <p:sp>
        <p:nvSpPr>
          <p:cNvPr id="6" name="Title 1"/>
          <p:cNvSpPr>
            <a:spLocks noGrp="1"/>
          </p:cNvSpPr>
          <p:nvPr>
            <p:ph type="title"/>
          </p:nvPr>
        </p:nvSpPr>
        <p:spPr>
          <a:xfrm>
            <a:off x="457200" y="181553"/>
            <a:ext cx="8229600" cy="591061"/>
          </a:xfrm>
        </p:spPr>
        <p:txBody>
          <a:bodyPr>
            <a:noAutofit/>
          </a:bodyPr>
          <a:lstStyle>
            <a:lvl1pPr algn="l">
              <a:defRPr sz="3600" b="1">
                <a:solidFill>
                  <a:srgbClr val="008ED6"/>
                </a:solidFill>
                <a:latin typeface="Corbel"/>
                <a:cs typeface="Corbel"/>
              </a:defRPr>
            </a:lvl1pPr>
          </a:lstStyle>
          <a:p>
            <a:r>
              <a:rPr lang="en-US" dirty="0"/>
              <a:t>Click to edit Master title style</a:t>
            </a:r>
          </a:p>
        </p:txBody>
      </p:sp>
      <p:cxnSp>
        <p:nvCxnSpPr>
          <p:cNvPr id="7" name="Straight Connector 6"/>
          <p:cNvCxnSpPr/>
          <p:nvPr userDrawn="1"/>
        </p:nvCxnSpPr>
        <p:spPr>
          <a:xfrm>
            <a:off x="457200" y="862176"/>
            <a:ext cx="8229600" cy="0"/>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9948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461" y="205979"/>
            <a:ext cx="1759096" cy="4198664"/>
          </a:xfrm>
        </p:spPr>
        <p:txBody>
          <a:bodyPr vert="eaVert">
            <a:normAutofit/>
          </a:bodyPr>
          <a:lstStyle>
            <a:lvl1pPr algn="l">
              <a:defRPr sz="3200" b="1">
                <a:solidFill>
                  <a:srgbClr val="008ED6"/>
                </a:solidFill>
                <a:latin typeface="Corbel"/>
                <a:cs typeface="Corbel"/>
              </a:defRPr>
            </a:lvl1pPr>
          </a:lstStyle>
          <a:p>
            <a:r>
              <a:rPr lang="en-US" dirty="0"/>
              <a:t>Click to edit Master title style</a:t>
            </a:r>
          </a:p>
        </p:txBody>
      </p:sp>
      <p:sp>
        <p:nvSpPr>
          <p:cNvPr id="3" name="Vertical Text Placeholder 2"/>
          <p:cNvSpPr>
            <a:spLocks noGrp="1"/>
          </p:cNvSpPr>
          <p:nvPr>
            <p:ph type="body" orient="vert" idx="1"/>
          </p:nvPr>
        </p:nvSpPr>
        <p:spPr>
          <a:xfrm>
            <a:off x="457200" y="205979"/>
            <a:ext cx="6019800" cy="4198664"/>
          </a:xfrm>
        </p:spPr>
        <p:txBody>
          <a:bodyPr vert="eaVert"/>
          <a:lstStyle>
            <a:lvl1pPr>
              <a:defRPr sz="2800">
                <a:solidFill>
                  <a:srgbClr val="262626"/>
                </a:solidFill>
                <a:latin typeface="Georgia"/>
                <a:cs typeface="Georgia"/>
              </a:defRPr>
            </a:lvl1pPr>
            <a:lvl2pPr>
              <a:defRPr sz="2600">
                <a:solidFill>
                  <a:srgbClr val="262626"/>
                </a:solidFill>
                <a:latin typeface="Georgia"/>
                <a:cs typeface="Georgia"/>
              </a:defRPr>
            </a:lvl2pPr>
            <a:lvl3pPr>
              <a:defRPr>
                <a:solidFill>
                  <a:srgbClr val="262626"/>
                </a:solidFill>
                <a:latin typeface="Georgia"/>
                <a:cs typeface="Georgia"/>
              </a:defRPr>
            </a:lvl3pPr>
            <a:lvl4pPr>
              <a:defRPr>
                <a:solidFill>
                  <a:srgbClr val="262626"/>
                </a:solidFill>
                <a:latin typeface="Georgia"/>
                <a:cs typeface="Georgia"/>
              </a:defRPr>
            </a:lvl4pPr>
            <a:lvl5pPr>
              <a:defRPr sz="1800">
                <a:solidFill>
                  <a:srgbClr val="262626"/>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stretch>
            <a:fillRect/>
          </a:stretch>
        </p:blipFill>
        <p:spPr>
          <a:xfrm>
            <a:off x="0" y="4616051"/>
            <a:ext cx="9144000" cy="535591"/>
          </a:xfrm>
          <a:prstGeom prst="rect">
            <a:avLst/>
          </a:prstGeom>
        </p:spPr>
      </p:pic>
      <p:cxnSp>
        <p:nvCxnSpPr>
          <p:cNvPr id="6" name="Straight Connector 5"/>
          <p:cNvCxnSpPr/>
          <p:nvPr userDrawn="1"/>
        </p:nvCxnSpPr>
        <p:spPr>
          <a:xfrm flipV="1">
            <a:off x="6927704" y="205979"/>
            <a:ext cx="0" cy="4198665"/>
          </a:xfrm>
          <a:prstGeom prst="line">
            <a:avLst/>
          </a:prstGeom>
          <a:ln w="12700" cmpd="sng">
            <a:solidFill>
              <a:srgbClr val="FFAB1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514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28DEBC-017A-064B-9847-C3290A702FDC}" type="datetimeFigureOut">
              <a:rPr lang="en-US" smtClean="0"/>
              <a:t>9/27/2017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BEE9AE-88CB-514F-9397-EC4CC66B0B2F}" type="slidenum">
              <a:rPr lang="en-US" smtClean="0"/>
              <a:t>‹#›</a:t>
            </a:fld>
            <a:endParaRPr lang="en-US"/>
          </a:p>
        </p:txBody>
      </p:sp>
    </p:spTree>
    <p:extLst>
      <p:ext uri="{BB962C8B-B14F-4D97-AF65-F5344CB8AC3E}">
        <p14:creationId xmlns:p14="http://schemas.microsoft.com/office/powerpoint/2010/main" val="1072634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8" r:id="rId4"/>
    <p:sldLayoutId id="2147483664" r:id="rId5"/>
    <p:sldLayoutId id="2147483669" r:id="rId6"/>
    <p:sldLayoutId id="2147483665" r:id="rId7"/>
    <p:sldLayoutId id="2147483670" r:id="rId8"/>
    <p:sldLayoutId id="2147483660" r:id="rId9"/>
    <p:sldLayoutId id="2147483661" r:id="rId10"/>
    <p:sldLayoutId id="2147483662" r:id="rId11"/>
    <p:sldLayoutId id="2147483663" r:id="rId12"/>
    <p:sldLayoutId id="2147483652" r:id="rId13"/>
    <p:sldLayoutId id="2147483653" r:id="rId14"/>
    <p:sldLayoutId id="2147483654" r:id="rId15"/>
    <p:sldLayoutId id="2147483655" r:id="rId16"/>
    <p:sldLayoutId id="2147483667" r:id="rId17"/>
    <p:sldLayoutId id="2147483656" r:id="rId18"/>
    <p:sldLayoutId id="2147483657" r:id="rId19"/>
    <p:sldLayoutId id="2147483658" r:id="rId20"/>
    <p:sldLayoutId id="2147483659" r:id="rId2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767353"/>
            <a:ext cx="7772400" cy="733092"/>
          </a:xfrm>
        </p:spPr>
        <p:txBody>
          <a:bodyPr>
            <a:noAutofit/>
          </a:bodyPr>
          <a:lstStyle/>
          <a:p>
            <a:r>
              <a:rPr lang="en-US" dirty="0">
                <a:solidFill>
                  <a:schemeClr val="bg1"/>
                </a:solidFill>
              </a:rPr>
              <a:t>Tennessee Terms of Certification</a:t>
            </a:r>
            <a:br>
              <a:rPr lang="en-US" dirty="0">
                <a:solidFill>
                  <a:schemeClr val="bg1"/>
                </a:solidFill>
              </a:rPr>
            </a:br>
            <a:r>
              <a:rPr lang="en-US" sz="2800" b="0" dirty="0">
                <a:solidFill>
                  <a:schemeClr val="bg1"/>
                </a:solidFill>
              </a:rPr>
              <a:t>SWVA Health Authority Overview and Discussion</a:t>
            </a:r>
            <a:endParaRPr lang="en-US" dirty="0">
              <a:solidFill>
                <a:schemeClr val="bg1"/>
              </a:solidFill>
            </a:endParaRPr>
          </a:p>
        </p:txBody>
      </p:sp>
    </p:spTree>
    <p:extLst>
      <p:ext uri="{BB962C8B-B14F-4D97-AF65-F5344CB8AC3E}">
        <p14:creationId xmlns:p14="http://schemas.microsoft.com/office/powerpoint/2010/main" val="241816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TN Terms of Certification (TOC)</a:t>
            </a:r>
          </a:p>
        </p:txBody>
      </p:sp>
      <p:sp>
        <p:nvSpPr>
          <p:cNvPr id="3" name="Content Placeholder 2"/>
          <p:cNvSpPr>
            <a:spLocks noGrp="1"/>
          </p:cNvSpPr>
          <p:nvPr>
            <p:ph idx="1"/>
          </p:nvPr>
        </p:nvSpPr>
        <p:spPr/>
        <p:txBody>
          <a:bodyPr>
            <a:noAutofit/>
          </a:bodyPr>
          <a:lstStyle/>
          <a:p>
            <a:r>
              <a:rPr lang="en-US" dirty="0"/>
              <a:t>116 Pages</a:t>
            </a:r>
          </a:p>
          <a:p>
            <a:r>
              <a:rPr lang="en-US" dirty="0"/>
              <a:t>7 Sections</a:t>
            </a:r>
          </a:p>
          <a:p>
            <a:pPr lvl="1"/>
            <a:r>
              <a:rPr lang="en-US" dirty="0"/>
              <a:t>Definitions</a:t>
            </a:r>
          </a:p>
          <a:p>
            <a:pPr lvl="1"/>
            <a:r>
              <a:rPr lang="en-US" dirty="0"/>
              <a:t>Statutory Requirements and Factual Findings</a:t>
            </a:r>
          </a:p>
          <a:p>
            <a:pPr lvl="1"/>
            <a:r>
              <a:rPr lang="en-US" dirty="0"/>
              <a:t>Monetary Obligations and Commitments</a:t>
            </a:r>
          </a:p>
          <a:p>
            <a:pPr lvl="1"/>
            <a:r>
              <a:rPr lang="en-US" dirty="0"/>
              <a:t>Non-Monetary Obligations and Commitments</a:t>
            </a:r>
          </a:p>
          <a:p>
            <a:pPr lvl="1"/>
            <a:r>
              <a:rPr lang="en-US" dirty="0"/>
              <a:t>Managed Care Contracts and Pricing Limitations</a:t>
            </a:r>
          </a:p>
          <a:p>
            <a:pPr lvl="1"/>
            <a:r>
              <a:rPr lang="en-US" dirty="0"/>
              <a:t>Active Supervision</a:t>
            </a:r>
          </a:p>
          <a:p>
            <a:pPr lvl="1"/>
            <a:r>
              <a:rPr lang="en-US" dirty="0"/>
              <a:t>Miscellaneous Provisions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a:t>
            </a:fld>
            <a:endParaRPr lang="en-US" dirty="0"/>
          </a:p>
        </p:txBody>
      </p:sp>
    </p:spTree>
    <p:extLst>
      <p:ext uri="{BB962C8B-B14F-4D97-AF65-F5344CB8AC3E}">
        <p14:creationId xmlns:p14="http://schemas.microsoft.com/office/powerpoint/2010/main" val="20340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Article I: </a:t>
            </a:r>
            <a:r>
              <a:rPr lang="en-US" b="0" dirty="0"/>
              <a:t>Definitions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solidFill>
                  <a:prstClr val="black">
                    <a:lumMod val="50000"/>
                    <a:lumOff val="50000"/>
                  </a:prstClr>
                </a:solidFill>
              </a:rPr>
              <a:pPr/>
              <a:t>3</a:t>
            </a:fld>
            <a:endParaRPr lang="en-US" dirty="0">
              <a:solidFill>
                <a:prstClr val="black">
                  <a:lumMod val="50000"/>
                  <a:lumOff val="50000"/>
                </a:prstClr>
              </a:solidFill>
            </a:endParaRPr>
          </a:p>
        </p:txBody>
      </p:sp>
    </p:spTree>
    <p:extLst>
      <p:ext uri="{BB962C8B-B14F-4D97-AF65-F5344CB8AC3E}">
        <p14:creationId xmlns:p14="http://schemas.microsoft.com/office/powerpoint/2010/main" val="2637257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Key Definitions</a:t>
            </a:r>
          </a:p>
        </p:txBody>
      </p:sp>
      <p:sp>
        <p:nvSpPr>
          <p:cNvPr id="3" name="Content Placeholder 2"/>
          <p:cNvSpPr>
            <a:spLocks noGrp="1"/>
          </p:cNvSpPr>
          <p:nvPr>
            <p:ph idx="1"/>
          </p:nvPr>
        </p:nvSpPr>
        <p:spPr/>
        <p:txBody>
          <a:bodyPr>
            <a:noAutofit/>
          </a:bodyPr>
          <a:lstStyle/>
          <a:p>
            <a:pPr marL="0" indent="0">
              <a:buNone/>
            </a:pPr>
            <a:r>
              <a:rPr lang="en-US" sz="2400" b="1" u="sng" dirty="0"/>
              <a:t>“Active Supervision”</a:t>
            </a:r>
            <a:r>
              <a:rPr lang="en-US" sz="2400" b="1" dirty="0"/>
              <a:t> </a:t>
            </a:r>
            <a:r>
              <a:rPr lang="en-US" sz="2400" dirty="0"/>
              <a:t>means the ongoing process of the Department, AG, and their appointed agents and independent contractors, of evaluating and enforcing the COPA TOCs</a:t>
            </a:r>
          </a:p>
          <a:p>
            <a:pPr marL="0" indent="0">
              <a:buNone/>
            </a:pPr>
            <a:endParaRPr lang="en-US" sz="2400" b="1" u="sng" dirty="0"/>
          </a:p>
          <a:p>
            <a:pPr marL="0" indent="0">
              <a:buNone/>
            </a:pPr>
            <a:r>
              <a:rPr lang="en-US" sz="2400" b="1" u="sng" dirty="0"/>
              <a:t>“NHS Entities”</a:t>
            </a:r>
            <a:r>
              <a:rPr lang="en-US" sz="2400" dirty="0"/>
              <a:t> means, collectively, or otherwise as the context requires, the COPA Parties, all COPA Hospitals and any other entity that is majority-owned or controlled by a COPA Party.</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a:t>
            </a:fld>
            <a:endParaRPr lang="en-US" dirty="0"/>
          </a:p>
        </p:txBody>
      </p:sp>
    </p:spTree>
    <p:extLst>
      <p:ext uri="{BB962C8B-B14F-4D97-AF65-F5344CB8AC3E}">
        <p14:creationId xmlns:p14="http://schemas.microsoft.com/office/powerpoint/2010/main" val="230409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Key Definitions</a:t>
            </a:r>
          </a:p>
        </p:txBody>
      </p:sp>
      <p:sp>
        <p:nvSpPr>
          <p:cNvPr id="3" name="Content Placeholder 2"/>
          <p:cNvSpPr>
            <a:spLocks noGrp="1"/>
          </p:cNvSpPr>
          <p:nvPr>
            <p:ph idx="1"/>
          </p:nvPr>
        </p:nvSpPr>
        <p:spPr/>
        <p:txBody>
          <a:bodyPr>
            <a:noAutofit/>
          </a:bodyPr>
          <a:lstStyle/>
          <a:p>
            <a:pPr marL="0" indent="0">
              <a:buNone/>
            </a:pPr>
            <a:r>
              <a:rPr lang="en-US" sz="2400" b="1" u="sng" dirty="0"/>
              <a:t>“Geographic Service Area”</a:t>
            </a:r>
            <a:r>
              <a:rPr lang="en-US" sz="2400" b="1" dirty="0"/>
              <a:t> </a:t>
            </a:r>
            <a:r>
              <a:rPr lang="en-US" sz="2400" dirty="0"/>
              <a:t>means the area covered by the COPA that includes Carter, </a:t>
            </a:r>
            <a:r>
              <a:rPr lang="en-US" sz="2400" dirty="0" err="1"/>
              <a:t>Cocke</a:t>
            </a:r>
            <a:r>
              <a:rPr lang="en-US" sz="2400" dirty="0"/>
              <a:t>, Green, Hamblen, Hancock, Hawkins, Johnson, Sullivan, Unicoi, &amp; Washington Counties in Tennessee; Buchanan, Dickenson, Grayson, Lee, Russell, Scott, Smyth, Tazewell, Washington, Wise and Wythe Counties in Virginia; and the independent cities of Bristol City and Norton City in Virginia; as well as any additional counties or municipalities in any state in which the NHS provides services or operates a facility.</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a:t>
            </a:fld>
            <a:endParaRPr lang="en-US" dirty="0"/>
          </a:p>
        </p:txBody>
      </p:sp>
    </p:spTree>
    <p:extLst>
      <p:ext uri="{BB962C8B-B14F-4D97-AF65-F5344CB8AC3E}">
        <p14:creationId xmlns:p14="http://schemas.microsoft.com/office/powerpoint/2010/main" val="3077118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Key Definitions</a:t>
            </a:r>
          </a:p>
        </p:txBody>
      </p:sp>
      <p:sp>
        <p:nvSpPr>
          <p:cNvPr id="3" name="Content Placeholder 2"/>
          <p:cNvSpPr>
            <a:spLocks noGrp="1"/>
          </p:cNvSpPr>
          <p:nvPr>
            <p:ph idx="1"/>
          </p:nvPr>
        </p:nvSpPr>
        <p:spPr/>
        <p:txBody>
          <a:bodyPr>
            <a:noAutofit/>
          </a:bodyPr>
          <a:lstStyle/>
          <a:p>
            <a:pPr marL="0" indent="0">
              <a:buNone/>
            </a:pPr>
            <a:r>
              <a:rPr lang="en-US" sz="2400" b="1" u="sng" dirty="0"/>
              <a:t>“Rural Hospital”</a:t>
            </a:r>
            <a:r>
              <a:rPr lang="en-US" sz="2400" dirty="0"/>
              <a:t> means any COPA Hospital not located in Sullivan County, Tennessee, Washington County, Tennessee, Washington County, Virginia or the independent Virginia city of Bristol.  The Rural Hospitals as of the Issue Date are Hawkins County, Lonesome Pine, Mountain View Regional, Hancock County, Takoma Regional, Sycamore Shoals, Norton Community, Russell County, Smyth County, Unicoi County, Dickenson Community, Johnson County and Laughlin Memorial.</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6</a:t>
            </a:fld>
            <a:endParaRPr lang="en-US" dirty="0"/>
          </a:p>
        </p:txBody>
      </p:sp>
    </p:spTree>
    <p:extLst>
      <p:ext uri="{BB962C8B-B14F-4D97-AF65-F5344CB8AC3E}">
        <p14:creationId xmlns:p14="http://schemas.microsoft.com/office/powerpoint/2010/main" val="2233512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Key Definitions</a:t>
            </a:r>
          </a:p>
        </p:txBody>
      </p:sp>
      <p:sp>
        <p:nvSpPr>
          <p:cNvPr id="3" name="Content Placeholder 2"/>
          <p:cNvSpPr>
            <a:spLocks noGrp="1"/>
          </p:cNvSpPr>
          <p:nvPr>
            <p:ph idx="1"/>
          </p:nvPr>
        </p:nvSpPr>
        <p:spPr/>
        <p:txBody>
          <a:bodyPr>
            <a:noAutofit/>
          </a:bodyPr>
          <a:lstStyle/>
          <a:p>
            <a:pPr marL="0" indent="0">
              <a:buNone/>
            </a:pPr>
            <a:r>
              <a:rPr lang="en-US" sz="2400" b="1" u="sng" dirty="0"/>
              <a:t>“Service Line”</a:t>
            </a:r>
            <a:r>
              <a:rPr lang="en-US" sz="2400" dirty="0"/>
              <a:t> means the following service lines at a COPA Hospital: Orthopedics, Pediatrics, Surgery, Obstetrics/Gynecology, Cardiovascular/Heart, Cancer, Emergency Medicine, Neurology/Neurosurgical, Psychiatric/Behavioral Health, Neonatal, and Trauma.</a:t>
            </a:r>
          </a:p>
          <a:p>
            <a:pPr marL="0" indent="0">
              <a:buNone/>
            </a:pPr>
            <a:endParaRPr lang="en-US" sz="2400" dirty="0"/>
          </a:p>
          <a:p>
            <a:pPr marL="0" indent="0">
              <a:buNone/>
            </a:pPr>
            <a:r>
              <a:rPr lang="en-US" sz="2400" b="1" u="sng" dirty="0"/>
              <a:t>“Underinsured”</a:t>
            </a:r>
            <a:r>
              <a:rPr lang="en-US" sz="2400" dirty="0"/>
              <a:t> means any health plan that does not meet ACA Minimal Essential Coverage as of July 1, 2017</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7</a:t>
            </a:fld>
            <a:endParaRPr lang="en-US" dirty="0"/>
          </a:p>
        </p:txBody>
      </p:sp>
    </p:spTree>
    <p:extLst>
      <p:ext uri="{BB962C8B-B14F-4D97-AF65-F5344CB8AC3E}">
        <p14:creationId xmlns:p14="http://schemas.microsoft.com/office/powerpoint/2010/main" val="143366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Article III: </a:t>
            </a:r>
            <a:r>
              <a:rPr lang="en-US" b="0" dirty="0"/>
              <a:t>Monetary Obligations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solidFill>
                  <a:prstClr val="black">
                    <a:lumMod val="50000"/>
                    <a:lumOff val="50000"/>
                  </a:prstClr>
                </a:solidFill>
              </a:rPr>
              <a:pPr/>
              <a:t>8</a:t>
            </a:fld>
            <a:endParaRPr lang="en-US" dirty="0">
              <a:solidFill>
                <a:prstClr val="black">
                  <a:lumMod val="50000"/>
                  <a:lumOff val="50000"/>
                </a:prstClr>
              </a:solidFill>
            </a:endParaRPr>
          </a:p>
        </p:txBody>
      </p:sp>
    </p:spTree>
    <p:extLst>
      <p:ext uri="{BB962C8B-B14F-4D97-AF65-F5344CB8AC3E}">
        <p14:creationId xmlns:p14="http://schemas.microsoft.com/office/powerpoint/2010/main" val="207753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Monetary Obligations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9</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94724973"/>
              </p:ext>
            </p:extLst>
          </p:nvPr>
        </p:nvGraphicFramePr>
        <p:xfrm>
          <a:off x="731520" y="1227313"/>
          <a:ext cx="7680960" cy="2377440"/>
        </p:xfrm>
        <a:graphic>
          <a:graphicData uri="http://schemas.openxmlformats.org/drawingml/2006/table">
            <a:tbl>
              <a:tblPr firstRow="1" bandRow="1">
                <a:tableStyleId>{69012ECD-51FC-41F1-AA8D-1B2483CD663E}</a:tableStyleId>
              </a:tblPr>
              <a:tblGrid>
                <a:gridCol w="40233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370840">
                <a:tc>
                  <a:txBody>
                    <a:bodyPr/>
                    <a:lstStyle/>
                    <a:p>
                      <a:r>
                        <a:rPr lang="en-US" sz="2000" dirty="0"/>
                        <a:t>Area</a:t>
                      </a:r>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solidFill>
                      <a:srgbClr val="008ED6"/>
                    </a:solidFill>
                  </a:tcPr>
                </a:tc>
                <a:tc gridSpan="2">
                  <a:txBody>
                    <a:bodyPr/>
                    <a:lstStyle/>
                    <a:p>
                      <a:pPr algn="ctr"/>
                      <a:r>
                        <a:rPr lang="en-US" sz="2000" dirty="0"/>
                        <a:t>Commitment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solidFill>
                      <a:srgbClr val="008ED6"/>
                    </a:solidFill>
                  </a:tcPr>
                </a:tc>
                <a:tc hMerge="1">
                  <a:txBody>
                    <a:bodyPr/>
                    <a:lstStyle/>
                    <a:p>
                      <a:endParaRPr lang="en-US"/>
                    </a:p>
                  </a:txBody>
                  <a:tcPr/>
                </a:tc>
                <a:tc>
                  <a:txBody>
                    <a:bodyPr/>
                    <a:lstStyle/>
                    <a:p>
                      <a:pPr algn="ctr"/>
                      <a:r>
                        <a:rPr lang="en-US" sz="2000" dirty="0"/>
                        <a:t>Section</a:t>
                      </a:r>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solidFill>
                      <a:srgbClr val="008ED6"/>
                    </a:solidFill>
                  </a:tcPr>
                </a:tc>
                <a:extLst>
                  <a:ext uri="{0D108BD9-81ED-4DB2-BD59-A6C34878D82A}">
                    <a16:rowId xmlns:a16="http://schemas.microsoft.com/office/drawing/2014/main" val="10000"/>
                  </a:ext>
                </a:extLst>
              </a:tr>
              <a:tr h="370840">
                <a:tc>
                  <a:txBody>
                    <a:bodyPr/>
                    <a:lstStyle/>
                    <a:p>
                      <a:r>
                        <a:rPr lang="en-US" sz="2000" dirty="0"/>
                        <a:t>Expand Access</a:t>
                      </a:r>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r"/>
                      <a:r>
                        <a:rPr lang="en-US" sz="2000" dirty="0"/>
                        <a: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2000" dirty="0"/>
                        <a:t>140M</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ctr"/>
                      <a:r>
                        <a:rPr lang="en-US" sz="2000" dirty="0"/>
                        <a:t>(</a:t>
                      </a:r>
                      <a:r>
                        <a:rPr lang="en-US" sz="2000" dirty="0">
                          <a:latin typeface="Calibri" panose="020F0502020204030204" pitchFamily="34" charset="0"/>
                        </a:rPr>
                        <a:t>§3.02)</a:t>
                      </a:r>
                      <a:endParaRPr lang="en-US" sz="2000" dirty="0"/>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2000" dirty="0"/>
                        <a:t>Health Research / GME</a:t>
                      </a:r>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r"/>
                      <a:r>
                        <a:rPr lang="en-US" sz="2000" dirty="0"/>
                        <a: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2000" dirty="0"/>
                        <a:t>85M</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a:t>
                      </a:r>
                      <a:r>
                        <a:rPr lang="en-US" sz="2000" dirty="0">
                          <a:latin typeface="Calibri" panose="020F0502020204030204" pitchFamily="34" charset="0"/>
                        </a:rPr>
                        <a:t>§3.03)</a:t>
                      </a:r>
                      <a:endParaRPr lang="en-US" sz="2000" dirty="0"/>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sz="2000" dirty="0"/>
                        <a:t>Population Health Improvement</a:t>
                      </a:r>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r"/>
                      <a:r>
                        <a:rPr lang="en-US" sz="2000" dirty="0"/>
                        <a: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2000" dirty="0"/>
                        <a:t>75M</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a:t>
                      </a:r>
                      <a:r>
                        <a:rPr lang="en-US" sz="2000" dirty="0">
                          <a:latin typeface="Calibri" panose="020F0502020204030204" pitchFamily="34" charset="0"/>
                        </a:rPr>
                        <a:t>§3.04)</a:t>
                      </a:r>
                      <a:endParaRPr lang="en-US" sz="2000" dirty="0"/>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en-US" sz="2000" dirty="0"/>
                        <a:t>Region-Wide HIE</a:t>
                      </a:r>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r"/>
                      <a:r>
                        <a:rPr lang="en-US" sz="2000" dirty="0"/>
                        <a: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2000" dirty="0"/>
                        <a:t>8M</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a:t>
                      </a:r>
                      <a:r>
                        <a:rPr lang="en-US" sz="2000" dirty="0">
                          <a:latin typeface="Calibri" panose="020F0502020204030204" pitchFamily="34" charset="0"/>
                        </a:rPr>
                        <a:t>§3.05)</a:t>
                      </a:r>
                      <a:endParaRPr lang="en-US" sz="2000" dirty="0"/>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lvl="2"/>
                      <a:r>
                        <a:rPr lang="en-US" sz="2000" b="1"/>
                        <a:t>TOTAL</a:t>
                      </a:r>
                      <a:endParaRPr lang="en-US" sz="2000" b="1" dirty="0"/>
                    </a:p>
                  </a:txBody>
                  <a:tcPr>
                    <a:lnL w="12700" cap="flat" cmpd="sng" algn="ctr">
                      <a:solidFill>
                        <a:srgbClr val="0C6599"/>
                      </a:solid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algn="r"/>
                      <a:r>
                        <a:rPr lang="en-US" sz="2000" b="1" dirty="0"/>
                        <a:t>$</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2000" b="1" dirty="0"/>
                        <a:t>308M</a:t>
                      </a:r>
                    </a:p>
                  </a:txBody>
                  <a:tcP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2000" dirty="0"/>
                    </a:p>
                  </a:txBody>
                  <a:tcPr>
                    <a:lnR w="12700" cap="flat" cmpd="sng" algn="ctr">
                      <a:solidFill>
                        <a:srgbClr val="0C6599"/>
                      </a:solid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Content Placeholder 2"/>
          <p:cNvSpPr txBox="1">
            <a:spLocks/>
          </p:cNvSpPr>
          <p:nvPr/>
        </p:nvSpPr>
        <p:spPr>
          <a:xfrm>
            <a:off x="457200" y="3799367"/>
            <a:ext cx="8229600" cy="6785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lumMod val="85000"/>
                    <a:lumOff val="15000"/>
                  </a:schemeClr>
                </a:solidFill>
                <a:latin typeface="Georgia"/>
                <a:ea typeface="+mn-ea"/>
                <a:cs typeface="Georgia"/>
              </a:defRPr>
            </a:lvl1pPr>
            <a:lvl2pPr marL="742950" indent="-285750" algn="l" defTabSz="457200" rtl="0" eaLnBrk="1" latinLnBrk="0" hangingPunct="1">
              <a:spcBef>
                <a:spcPct val="20000"/>
              </a:spcBef>
              <a:buFont typeface="Arial"/>
              <a:buChar char="–"/>
              <a:defRPr sz="2000" kern="1200">
                <a:solidFill>
                  <a:schemeClr val="tx1">
                    <a:lumMod val="85000"/>
                    <a:lumOff val="15000"/>
                  </a:schemeClr>
                </a:solidFill>
                <a:latin typeface="Georgia"/>
                <a:ea typeface="+mn-ea"/>
                <a:cs typeface="Georgia"/>
              </a:defRPr>
            </a:lvl2pPr>
            <a:lvl3pPr marL="1143000" indent="-228600" algn="l" defTabSz="457200" rtl="0" eaLnBrk="1" latinLnBrk="0" hangingPunct="1">
              <a:spcBef>
                <a:spcPct val="20000"/>
              </a:spcBef>
              <a:buFont typeface="Arial"/>
              <a:buChar char="•"/>
              <a:defRPr sz="1800" kern="1200">
                <a:solidFill>
                  <a:schemeClr val="tx1">
                    <a:lumMod val="85000"/>
                    <a:lumOff val="15000"/>
                  </a:schemeClr>
                </a:solidFill>
                <a:latin typeface="Georgia"/>
                <a:ea typeface="+mn-ea"/>
                <a:cs typeface="Georgia"/>
              </a:defRPr>
            </a:lvl3pPr>
            <a:lvl4pPr marL="1600200" indent="-228600" algn="l" defTabSz="457200" rtl="0" eaLnBrk="1" latinLnBrk="0" hangingPunct="1">
              <a:spcBef>
                <a:spcPct val="20000"/>
              </a:spcBef>
              <a:buFont typeface="Arial"/>
              <a:buChar char="–"/>
              <a:defRPr sz="1600" kern="1200">
                <a:solidFill>
                  <a:schemeClr val="tx1">
                    <a:lumMod val="85000"/>
                    <a:lumOff val="15000"/>
                  </a:schemeClr>
                </a:solidFill>
                <a:latin typeface="Georgia"/>
                <a:ea typeface="+mn-ea"/>
                <a:cs typeface="Georgia"/>
              </a:defRPr>
            </a:lvl4pPr>
            <a:lvl5pPr marL="2057400" indent="-228600" algn="l" defTabSz="457200" rtl="0" eaLnBrk="1" latinLnBrk="0" hangingPunct="1">
              <a:spcBef>
                <a:spcPct val="20000"/>
              </a:spcBef>
              <a:buFont typeface="Arial"/>
              <a:buChar char="»"/>
              <a:defRPr sz="1400" kern="1200">
                <a:solidFill>
                  <a:schemeClr val="tx1">
                    <a:lumMod val="85000"/>
                    <a:lumOff val="15000"/>
                  </a:schemeClr>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200" b="1" dirty="0"/>
              <a:t>Note: </a:t>
            </a:r>
            <a:r>
              <a:rPr lang="en-US" sz="1200" dirty="0"/>
              <a:t>Only new and incremental capital expenditures and operating expenses pursuant to approved plans. Monetary obligations begin July 1, 2018 and occur over the following 10 years. These are absolute and unconditional commitments.</a:t>
            </a:r>
          </a:p>
        </p:txBody>
      </p:sp>
    </p:spTree>
    <p:extLst>
      <p:ext uri="{BB962C8B-B14F-4D97-AF65-F5344CB8AC3E}">
        <p14:creationId xmlns:p14="http://schemas.microsoft.com/office/powerpoint/2010/main" val="805857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Expand Access to Healthcare: $140M</a:t>
            </a:r>
          </a:p>
        </p:txBody>
      </p:sp>
      <p:sp>
        <p:nvSpPr>
          <p:cNvPr id="3" name="Content Placeholder 2"/>
          <p:cNvSpPr>
            <a:spLocks noGrp="1"/>
          </p:cNvSpPr>
          <p:nvPr>
            <p:ph idx="1"/>
          </p:nvPr>
        </p:nvSpPr>
        <p:spPr/>
        <p:txBody>
          <a:bodyPr>
            <a:noAutofit/>
          </a:bodyPr>
          <a:lstStyle/>
          <a:p>
            <a:pPr marL="0" indent="0">
              <a:buNone/>
            </a:pPr>
            <a:r>
              <a:rPr lang="en-US" b="1" dirty="0"/>
              <a:t>Behavioral Health Services</a:t>
            </a:r>
          </a:p>
          <a:p>
            <a:r>
              <a:rPr lang="en-US" sz="2400" dirty="0"/>
              <a:t>Commitment of $85M over 10-year period</a:t>
            </a:r>
          </a:p>
          <a:p>
            <a:r>
              <a:rPr lang="en-US" sz="2400" dirty="0"/>
              <a:t>Develop 3-year “Behavioral Health Plan” for submission to DOH within 6 months from the TOC Issue Date</a:t>
            </a:r>
          </a:p>
          <a:p>
            <a:pPr lvl="1"/>
            <a:r>
              <a:rPr lang="en-US" dirty="0"/>
              <a:t>Develop new and/or improved community-based mental health resources, such as mobile health crisis management teams and intensive outpatient treatment and addiction resources</a:t>
            </a:r>
          </a:p>
          <a:p>
            <a:pPr lvl="1"/>
            <a:r>
              <a:rPr lang="en-US" dirty="0"/>
              <a:t>Construction of residential addiction recovery center</a:t>
            </a:r>
          </a:p>
          <a:p>
            <a:pPr lvl="1"/>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10</a:t>
            </a:fld>
            <a:endParaRPr lang="en-US" dirty="0"/>
          </a:p>
        </p:txBody>
      </p:sp>
    </p:spTree>
    <p:extLst>
      <p:ext uri="{BB962C8B-B14F-4D97-AF65-F5344CB8AC3E}">
        <p14:creationId xmlns:p14="http://schemas.microsoft.com/office/powerpoint/2010/main" val="825696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Expand Access to Healthcare:$140M</a:t>
            </a:r>
          </a:p>
        </p:txBody>
      </p:sp>
      <p:sp>
        <p:nvSpPr>
          <p:cNvPr id="3" name="Content Placeholder 2"/>
          <p:cNvSpPr>
            <a:spLocks noGrp="1"/>
          </p:cNvSpPr>
          <p:nvPr>
            <p:ph idx="1"/>
          </p:nvPr>
        </p:nvSpPr>
        <p:spPr/>
        <p:txBody>
          <a:bodyPr>
            <a:noAutofit/>
          </a:bodyPr>
          <a:lstStyle/>
          <a:p>
            <a:pPr marL="0" indent="0">
              <a:buNone/>
            </a:pPr>
            <a:r>
              <a:rPr lang="en-US" b="1" dirty="0"/>
              <a:t>Children’s Services</a:t>
            </a:r>
          </a:p>
          <a:p>
            <a:r>
              <a:rPr lang="en-US" sz="2400" dirty="0"/>
              <a:t>Commitment of $27M over 10-year period</a:t>
            </a:r>
          </a:p>
          <a:p>
            <a:r>
              <a:rPr lang="en-US" sz="2400" dirty="0"/>
              <a:t>Develop 3-year “Children’s Health Plan” for submission to DOH within 6 months from the TOC Issue Date</a:t>
            </a:r>
          </a:p>
          <a:p>
            <a:pPr lvl="1"/>
            <a:r>
              <a:rPr lang="en-US" dirty="0"/>
              <a:t>Facilitate recruitment and retention of pediatric subspecialists in accordance with </a:t>
            </a:r>
            <a:r>
              <a:rPr lang="en-US" dirty="0" err="1"/>
              <a:t>NsCH</a:t>
            </a:r>
            <a:r>
              <a:rPr lang="en-US" dirty="0"/>
              <a:t> physician needs assessment</a:t>
            </a:r>
          </a:p>
          <a:p>
            <a:pPr lvl="1"/>
            <a:r>
              <a:rPr lang="en-US" dirty="0"/>
              <a:t>Develop Comprehensive Regional Pediatric Center at </a:t>
            </a:r>
            <a:r>
              <a:rPr lang="en-US" dirty="0" err="1"/>
              <a:t>NsCH</a:t>
            </a:r>
            <a:r>
              <a:rPr lang="en-US" dirty="0"/>
              <a:t> and </a:t>
            </a:r>
            <a:r>
              <a:rPr lang="en-US" dirty="0" err="1"/>
              <a:t>peds</a:t>
            </a:r>
            <a:r>
              <a:rPr lang="en-US" dirty="0"/>
              <a:t> emergency rooms in Kingsport and Bristol</a:t>
            </a:r>
          </a:p>
          <a:p>
            <a:pPr lvl="1"/>
            <a:r>
              <a:rPr lang="en-US" dirty="0" err="1"/>
              <a:t>Peds</a:t>
            </a:r>
            <a:r>
              <a:rPr lang="en-US" dirty="0"/>
              <a:t> </a:t>
            </a:r>
            <a:r>
              <a:rPr lang="en-US" dirty="0" err="1"/>
              <a:t>telemed</a:t>
            </a:r>
            <a:r>
              <a:rPr lang="en-US" dirty="0"/>
              <a:t> and/or rotating specialty clinics in Rural Hospitals</a:t>
            </a:r>
          </a:p>
          <a:p>
            <a:pPr lvl="1"/>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11</a:t>
            </a:fld>
            <a:endParaRPr lang="en-US" dirty="0"/>
          </a:p>
        </p:txBody>
      </p:sp>
    </p:spTree>
    <p:extLst>
      <p:ext uri="{BB962C8B-B14F-4D97-AF65-F5344CB8AC3E}">
        <p14:creationId xmlns:p14="http://schemas.microsoft.com/office/powerpoint/2010/main" val="253265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Expand Access to Healthcare:$140M</a:t>
            </a:r>
          </a:p>
        </p:txBody>
      </p:sp>
      <p:sp>
        <p:nvSpPr>
          <p:cNvPr id="3" name="Content Placeholder 2"/>
          <p:cNvSpPr>
            <a:spLocks noGrp="1"/>
          </p:cNvSpPr>
          <p:nvPr>
            <p:ph idx="1"/>
          </p:nvPr>
        </p:nvSpPr>
        <p:spPr/>
        <p:txBody>
          <a:bodyPr>
            <a:noAutofit/>
          </a:bodyPr>
          <a:lstStyle/>
          <a:p>
            <a:pPr marL="0" indent="0">
              <a:buNone/>
            </a:pPr>
            <a:r>
              <a:rPr lang="en-US" b="1" dirty="0"/>
              <a:t>Rural Health Services</a:t>
            </a:r>
          </a:p>
          <a:p>
            <a:r>
              <a:rPr lang="en-US" sz="2400" dirty="0"/>
              <a:t>Commitment of $28M over 10-year period</a:t>
            </a:r>
          </a:p>
          <a:p>
            <a:r>
              <a:rPr lang="en-US" sz="2400" dirty="0"/>
              <a:t>Develop 3-year “Rural Health Plan” for submission to DOH within 6 months from the TOC Issue Date</a:t>
            </a:r>
            <a:endParaRPr lang="en-US" sz="1600" dirty="0"/>
          </a:p>
          <a:p>
            <a:pPr lvl="1"/>
            <a:r>
              <a:rPr lang="en-US" dirty="0"/>
              <a:t>Physician, NP, PA needs assessment and recruitment strategy to address underserved areas</a:t>
            </a:r>
          </a:p>
          <a:p>
            <a:pPr lvl="1"/>
            <a:r>
              <a:rPr lang="en-US" dirty="0"/>
              <a:t>Critical goal to employ primarily in underserved areas where needs are not being met and independent physicians cannot or will not address this need.</a:t>
            </a:r>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12</a:t>
            </a:fld>
            <a:endParaRPr lang="en-US" dirty="0"/>
          </a:p>
        </p:txBody>
      </p:sp>
    </p:spTree>
    <p:extLst>
      <p:ext uri="{BB962C8B-B14F-4D97-AF65-F5344CB8AC3E}">
        <p14:creationId xmlns:p14="http://schemas.microsoft.com/office/powerpoint/2010/main" val="2153717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Health Research and GME: $85M</a:t>
            </a:r>
          </a:p>
        </p:txBody>
      </p:sp>
      <p:sp>
        <p:nvSpPr>
          <p:cNvPr id="3" name="Content Placeholder 2"/>
          <p:cNvSpPr>
            <a:spLocks noGrp="1"/>
          </p:cNvSpPr>
          <p:nvPr>
            <p:ph idx="1"/>
          </p:nvPr>
        </p:nvSpPr>
        <p:spPr/>
        <p:txBody>
          <a:bodyPr>
            <a:noAutofit/>
          </a:bodyPr>
          <a:lstStyle/>
          <a:p>
            <a:r>
              <a:rPr lang="en-US" sz="2400" dirty="0"/>
              <a:t>Develop 3-year “HR/GME” plan and submit to DOH within 12 months from the TOC Issue Date</a:t>
            </a:r>
          </a:p>
          <a:p>
            <a:pPr lvl="1"/>
            <a:r>
              <a:rPr lang="en-US" sz="1600" dirty="0"/>
              <a:t>Health Research</a:t>
            </a:r>
          </a:p>
          <a:p>
            <a:pPr lvl="2"/>
            <a:r>
              <a:rPr lang="en-US" sz="1600" dirty="0"/>
              <a:t>Spending investments within the GSA to attract additional research funding from national sources</a:t>
            </a:r>
          </a:p>
          <a:p>
            <a:pPr lvl="1"/>
            <a:r>
              <a:rPr lang="en-US" sz="1600" dirty="0"/>
              <a:t>Graduate Medical Education</a:t>
            </a:r>
          </a:p>
          <a:p>
            <a:pPr lvl="2"/>
            <a:r>
              <a:rPr lang="en-US" sz="1600" dirty="0"/>
              <a:t>Shall not reduce or eliminate any medical residency programs or available resident positions presently operated*</a:t>
            </a:r>
          </a:p>
          <a:p>
            <a:pPr lvl="2"/>
            <a:r>
              <a:rPr lang="en-US" sz="1600" dirty="0"/>
              <a:t>Develop academic infrastructure of Ballad Health to provide effective training</a:t>
            </a:r>
          </a:p>
          <a:p>
            <a:pPr lvl="2"/>
            <a:r>
              <a:rPr lang="en-US" sz="1600" dirty="0"/>
              <a:t>Identify fellowship training opportunities to support the regional base of subspecialty physicians</a:t>
            </a:r>
          </a:p>
          <a:p>
            <a:pPr lvl="2"/>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13</a:t>
            </a:fld>
            <a:endParaRPr lang="en-US" dirty="0"/>
          </a:p>
        </p:txBody>
      </p:sp>
      <p:sp>
        <p:nvSpPr>
          <p:cNvPr id="4" name="TextBox 3"/>
          <p:cNvSpPr txBox="1"/>
          <p:nvPr/>
        </p:nvSpPr>
        <p:spPr>
          <a:xfrm>
            <a:off x="2617365" y="4729451"/>
            <a:ext cx="5318620" cy="215444"/>
          </a:xfrm>
          <a:prstGeom prst="rect">
            <a:avLst/>
          </a:prstGeom>
          <a:noFill/>
        </p:spPr>
        <p:txBody>
          <a:bodyPr wrap="square" rtlCol="0">
            <a:spAutoFit/>
          </a:bodyPr>
          <a:lstStyle/>
          <a:p>
            <a:r>
              <a:rPr lang="en-US" sz="800" dirty="0">
                <a:solidFill>
                  <a:schemeClr val="bg1"/>
                </a:solidFill>
              </a:rPr>
              <a:t>*except for reductions or eliminations resulting from reductions in state or federal funding to the COPA hospitals for GME</a:t>
            </a:r>
          </a:p>
        </p:txBody>
      </p:sp>
    </p:spTree>
    <p:extLst>
      <p:ext uri="{BB962C8B-B14F-4D97-AF65-F5344CB8AC3E}">
        <p14:creationId xmlns:p14="http://schemas.microsoft.com/office/powerpoint/2010/main" val="718927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06" y="181553"/>
            <a:ext cx="8761615" cy="591061"/>
          </a:xfrm>
        </p:spPr>
        <p:txBody>
          <a:bodyPr>
            <a:noAutofit/>
          </a:bodyPr>
          <a:lstStyle/>
          <a:p>
            <a:r>
              <a:rPr lang="en-US" sz="4000" dirty="0"/>
              <a:t>Population Health Improvement: $75M</a:t>
            </a:r>
          </a:p>
        </p:txBody>
      </p:sp>
      <p:sp>
        <p:nvSpPr>
          <p:cNvPr id="3" name="Content Placeholder 2"/>
          <p:cNvSpPr>
            <a:spLocks noGrp="1"/>
          </p:cNvSpPr>
          <p:nvPr>
            <p:ph idx="1"/>
          </p:nvPr>
        </p:nvSpPr>
        <p:spPr/>
        <p:txBody>
          <a:bodyPr>
            <a:noAutofit/>
          </a:bodyPr>
          <a:lstStyle/>
          <a:p>
            <a:r>
              <a:rPr lang="en-US" sz="2400" dirty="0"/>
              <a:t>Develop 3-year “Population Health Plan” for submission to DOH within 6 months from the TOC Issue Date</a:t>
            </a:r>
          </a:p>
          <a:p>
            <a:r>
              <a:rPr lang="en-US" sz="2400" dirty="0"/>
              <a:t>Creation of the Department of Population Health Improvement</a:t>
            </a:r>
          </a:p>
          <a:p>
            <a:pPr lvl="1"/>
            <a:r>
              <a:rPr lang="en-US" dirty="0"/>
              <a:t>Lead efforts in implementing the Population Health Plan and improving the overall health of the Population</a:t>
            </a:r>
          </a:p>
          <a:p>
            <a:r>
              <a:rPr lang="en-US" sz="2400" dirty="0"/>
              <a:t>Establish one or more Accountable Care Communities</a:t>
            </a:r>
          </a:p>
          <a:p>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14</a:t>
            </a:fld>
            <a:endParaRPr lang="en-US" dirty="0"/>
          </a:p>
        </p:txBody>
      </p:sp>
    </p:spTree>
    <p:extLst>
      <p:ext uri="{BB962C8B-B14F-4D97-AF65-F5344CB8AC3E}">
        <p14:creationId xmlns:p14="http://schemas.microsoft.com/office/powerpoint/2010/main" val="2328531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Region-wide HIE: $8M</a:t>
            </a:r>
          </a:p>
        </p:txBody>
      </p:sp>
      <p:sp>
        <p:nvSpPr>
          <p:cNvPr id="3" name="Content Placeholder 2"/>
          <p:cNvSpPr>
            <a:spLocks noGrp="1"/>
          </p:cNvSpPr>
          <p:nvPr>
            <p:ph idx="1"/>
          </p:nvPr>
        </p:nvSpPr>
        <p:spPr/>
        <p:txBody>
          <a:bodyPr>
            <a:noAutofit/>
          </a:bodyPr>
          <a:lstStyle/>
          <a:p>
            <a:r>
              <a:rPr lang="en-US" sz="2400" dirty="0"/>
              <a:t>Develop 3-year “HIE Plan” for submission to DOH within 12 months from the TOC Issue Date</a:t>
            </a:r>
          </a:p>
          <a:p>
            <a:pPr lvl="1"/>
            <a:r>
              <a:rPr lang="en-US" dirty="0"/>
              <a:t>Coordinate with the Independent Physicians and other health care providers in the GSA and other relevant third parties to determine the optimal technology solution for expanding the scope and effectiveness of providing access to patient electronic health information to the Independent Physicians and other health care providers</a:t>
            </a:r>
          </a:p>
          <a:p>
            <a:pPr lvl="1"/>
            <a:r>
              <a:rPr lang="en-US" dirty="0"/>
              <a:t>Take all actions within its control to prohibit the resale or other commercial use of HIE data. </a:t>
            </a:r>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15</a:t>
            </a:fld>
            <a:endParaRPr lang="en-US" dirty="0"/>
          </a:p>
        </p:txBody>
      </p:sp>
    </p:spTree>
    <p:extLst>
      <p:ext uri="{BB962C8B-B14F-4D97-AF65-F5344CB8AC3E}">
        <p14:creationId xmlns:p14="http://schemas.microsoft.com/office/powerpoint/2010/main" val="4036180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Facility Maintenance and Capital Ex</a:t>
            </a:r>
          </a:p>
        </p:txBody>
      </p:sp>
      <p:sp>
        <p:nvSpPr>
          <p:cNvPr id="3" name="Content Placeholder 2"/>
          <p:cNvSpPr>
            <a:spLocks noGrp="1"/>
          </p:cNvSpPr>
          <p:nvPr>
            <p:ph idx="1"/>
          </p:nvPr>
        </p:nvSpPr>
        <p:spPr/>
        <p:txBody>
          <a:bodyPr>
            <a:noAutofit/>
          </a:bodyPr>
          <a:lstStyle/>
          <a:p>
            <a:r>
              <a:rPr lang="en-US" sz="2400" dirty="0"/>
              <a:t>Develop “Capital Plan” for submission to the DOH within 6 months from the TOC Issue Date</a:t>
            </a:r>
          </a:p>
          <a:p>
            <a:pPr lvl="1"/>
            <a:r>
              <a:rPr lang="en-US" dirty="0"/>
              <a:t>List capital projects for the first 3 fiscal years, along with the estimated timing of items initially planned for funding and the estimated amount of the capital to be spent</a:t>
            </a:r>
          </a:p>
          <a:p>
            <a:r>
              <a:rPr lang="en-US" sz="2400" dirty="0"/>
              <a:t>90% rule: 3</a:t>
            </a:r>
            <a:r>
              <a:rPr lang="en-US" sz="2400" baseline="30000" dirty="0"/>
              <a:t>rd</a:t>
            </a:r>
            <a:r>
              <a:rPr lang="en-US" sz="2400" dirty="0"/>
              <a:t> party assessment may be requested</a:t>
            </a:r>
          </a:p>
          <a:p>
            <a:r>
              <a:rPr lang="en-US" sz="2400" dirty="0"/>
              <a:t>Modifications of capital plan</a:t>
            </a:r>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16</a:t>
            </a:fld>
            <a:endParaRPr lang="en-US" dirty="0"/>
          </a:p>
        </p:txBody>
      </p:sp>
    </p:spTree>
    <p:extLst>
      <p:ext uri="{BB962C8B-B14F-4D97-AF65-F5344CB8AC3E}">
        <p14:creationId xmlns:p14="http://schemas.microsoft.com/office/powerpoint/2010/main" val="1015664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Employee Benefits and Protections</a:t>
            </a:r>
          </a:p>
        </p:txBody>
      </p:sp>
      <p:sp>
        <p:nvSpPr>
          <p:cNvPr id="3" name="Content Placeholder 2"/>
          <p:cNvSpPr>
            <a:spLocks noGrp="1"/>
          </p:cNvSpPr>
          <p:nvPr>
            <p:ph idx="1"/>
          </p:nvPr>
        </p:nvSpPr>
        <p:spPr/>
        <p:txBody>
          <a:bodyPr>
            <a:noAutofit/>
          </a:bodyPr>
          <a:lstStyle/>
          <a:p>
            <a:r>
              <a:rPr lang="en-US" sz="2400" dirty="0"/>
              <a:t>Create and implement “Equalization Plan” to spend a minimum of $70M over 10-year period to eliminate differences in salary/pay rates and employee benefit structures</a:t>
            </a:r>
          </a:p>
          <a:p>
            <a:r>
              <a:rPr lang="en-US" sz="2400" dirty="0"/>
              <a:t>Begins no later than July 1, 2018</a:t>
            </a:r>
          </a:p>
          <a:p>
            <a:r>
              <a:rPr lang="en-US" sz="2400" dirty="0"/>
              <a:t>Combine the career development programs of Mountain States and </a:t>
            </a:r>
            <a:r>
              <a:rPr lang="en-US" sz="2400" dirty="0" err="1"/>
              <a:t>Wellmont</a:t>
            </a:r>
            <a:endParaRPr lang="en-US" sz="2400"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17</a:t>
            </a:fld>
            <a:endParaRPr lang="en-US" dirty="0"/>
          </a:p>
        </p:txBody>
      </p:sp>
    </p:spTree>
    <p:extLst>
      <p:ext uri="{BB962C8B-B14F-4D97-AF65-F5344CB8AC3E}">
        <p14:creationId xmlns:p14="http://schemas.microsoft.com/office/powerpoint/2010/main" val="3140530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Employee Benefits and Protections</a:t>
            </a:r>
          </a:p>
        </p:txBody>
      </p:sp>
      <p:sp>
        <p:nvSpPr>
          <p:cNvPr id="3" name="Content Placeholder 2"/>
          <p:cNvSpPr>
            <a:spLocks noGrp="1"/>
          </p:cNvSpPr>
          <p:nvPr>
            <p:ph idx="1"/>
          </p:nvPr>
        </p:nvSpPr>
        <p:spPr/>
        <p:txBody>
          <a:bodyPr>
            <a:noAutofit/>
          </a:bodyPr>
          <a:lstStyle/>
          <a:p>
            <a:r>
              <a:rPr lang="en-US" sz="2400" dirty="0"/>
              <a:t>Shall not terminate any employee, without cause, of any Rural Hospital, beginning on the Approval Date (9/19/2017), and continuing until 24 months after the TOC Issue Date</a:t>
            </a:r>
          </a:p>
          <a:p>
            <a:r>
              <a:rPr lang="en-US" sz="2400" dirty="0"/>
              <a:t>Shall not require any employee of a Rural Hospital to transfer principal place of employment to a location more than 30 miles during the period from September 19, 2017 through 24 months after the TOC Issue Date</a:t>
            </a:r>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18</a:t>
            </a:fld>
            <a:endParaRPr lang="en-US" dirty="0"/>
          </a:p>
        </p:txBody>
      </p:sp>
    </p:spTree>
    <p:extLst>
      <p:ext uri="{BB962C8B-B14F-4D97-AF65-F5344CB8AC3E}">
        <p14:creationId xmlns:p14="http://schemas.microsoft.com/office/powerpoint/2010/main" val="1467270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Employee Benefits and Protections</a:t>
            </a:r>
          </a:p>
        </p:txBody>
      </p:sp>
      <p:sp>
        <p:nvSpPr>
          <p:cNvPr id="3" name="Content Placeholder 2"/>
          <p:cNvSpPr>
            <a:spLocks noGrp="1"/>
          </p:cNvSpPr>
          <p:nvPr>
            <p:ph idx="1"/>
          </p:nvPr>
        </p:nvSpPr>
        <p:spPr/>
        <p:txBody>
          <a:bodyPr>
            <a:noAutofit/>
          </a:bodyPr>
          <a:lstStyle/>
          <a:p>
            <a:r>
              <a:rPr lang="en-US" sz="2400" dirty="0"/>
              <a:t>After 24 months, any without cause terminations require notice and any reduction of 50 or more rural employees in a 90-day period triggers a 60 notice period with a severance policy.</a:t>
            </a:r>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19</a:t>
            </a:fld>
            <a:endParaRPr lang="en-US" dirty="0"/>
          </a:p>
        </p:txBody>
      </p:sp>
      <p:sp>
        <p:nvSpPr>
          <p:cNvPr id="6" name="TextBox 5"/>
          <p:cNvSpPr txBox="1"/>
          <p:nvPr/>
        </p:nvSpPr>
        <p:spPr>
          <a:xfrm>
            <a:off x="2617365" y="4729451"/>
            <a:ext cx="5318620" cy="215444"/>
          </a:xfrm>
          <a:prstGeom prst="rect">
            <a:avLst/>
          </a:prstGeom>
          <a:noFill/>
        </p:spPr>
        <p:txBody>
          <a:bodyPr wrap="square" rtlCol="0">
            <a:spAutoFit/>
          </a:bodyPr>
          <a:lstStyle/>
          <a:p>
            <a:r>
              <a:rPr lang="en-US" sz="800" dirty="0">
                <a:solidFill>
                  <a:schemeClr val="bg1"/>
                </a:solidFill>
              </a:rPr>
              <a:t>*Hospitals not located in Sullivan County (TN), Washington County (TN), or Washington County (VA)</a:t>
            </a:r>
          </a:p>
        </p:txBody>
      </p:sp>
    </p:spTree>
    <p:extLst>
      <p:ext uri="{BB962C8B-B14F-4D97-AF65-F5344CB8AC3E}">
        <p14:creationId xmlns:p14="http://schemas.microsoft.com/office/powerpoint/2010/main" val="3202160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Employee Benefits and Protections</a:t>
            </a:r>
          </a:p>
        </p:txBody>
      </p:sp>
      <p:sp>
        <p:nvSpPr>
          <p:cNvPr id="3" name="Content Placeholder 2"/>
          <p:cNvSpPr>
            <a:spLocks noGrp="1"/>
          </p:cNvSpPr>
          <p:nvPr>
            <p:ph idx="1"/>
          </p:nvPr>
        </p:nvSpPr>
        <p:spPr/>
        <p:txBody>
          <a:bodyPr>
            <a:noAutofit/>
          </a:bodyPr>
          <a:lstStyle/>
          <a:p>
            <a:r>
              <a:rPr lang="en-US" sz="2400" dirty="0"/>
              <a:t>If the NHS intends to pursue a facility closure, the deletion or repurposing of any Service Line, and/or any material reduction in workforce during the COPA Term, and such action is permitted under the TOC, the NHS shall notify the Department at least sixty (60) days in advance of such action.  The notice shall include a severance policy addressing how employees will be compensated if they are not retained in connection with such action as well as outplacement support.  </a:t>
            </a:r>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20</a:t>
            </a:fld>
            <a:endParaRPr lang="en-US" dirty="0"/>
          </a:p>
        </p:txBody>
      </p:sp>
    </p:spTree>
    <p:extLst>
      <p:ext uri="{BB962C8B-B14F-4D97-AF65-F5344CB8AC3E}">
        <p14:creationId xmlns:p14="http://schemas.microsoft.com/office/powerpoint/2010/main" val="1047242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Article IV: </a:t>
            </a:r>
            <a:r>
              <a:rPr lang="en-US" b="0" dirty="0"/>
              <a:t>Non-Monetary Obligations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solidFill>
                  <a:prstClr val="black">
                    <a:lumMod val="50000"/>
                    <a:lumOff val="50000"/>
                  </a:prstClr>
                </a:solidFill>
              </a:rPr>
              <a:pPr/>
              <a:t>21</a:t>
            </a:fld>
            <a:endParaRPr lang="en-US" dirty="0">
              <a:solidFill>
                <a:prstClr val="black">
                  <a:lumMod val="50000"/>
                  <a:lumOff val="50000"/>
                </a:prstClr>
              </a:solidFill>
            </a:endParaRPr>
          </a:p>
        </p:txBody>
      </p:sp>
    </p:spTree>
    <p:extLst>
      <p:ext uri="{BB962C8B-B14F-4D97-AF65-F5344CB8AC3E}">
        <p14:creationId xmlns:p14="http://schemas.microsoft.com/office/powerpoint/2010/main" val="910743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Quality of Care</a:t>
            </a:r>
          </a:p>
        </p:txBody>
      </p:sp>
      <p:sp>
        <p:nvSpPr>
          <p:cNvPr id="3" name="Content Placeholder 2"/>
          <p:cNvSpPr>
            <a:spLocks noGrp="1"/>
          </p:cNvSpPr>
          <p:nvPr>
            <p:ph idx="1"/>
          </p:nvPr>
        </p:nvSpPr>
        <p:spPr/>
        <p:txBody>
          <a:bodyPr>
            <a:noAutofit/>
          </a:bodyPr>
          <a:lstStyle/>
          <a:p>
            <a:r>
              <a:rPr lang="en-US" sz="2400" dirty="0"/>
              <a:t>Quality of Care</a:t>
            </a:r>
          </a:p>
          <a:p>
            <a:pPr lvl="1"/>
            <a:r>
              <a:rPr lang="en-US" dirty="0"/>
              <a:t>TJC/state/federal/compliance survey reporting</a:t>
            </a:r>
          </a:p>
          <a:p>
            <a:r>
              <a:rPr lang="en-US" sz="2400" dirty="0"/>
              <a:t>Establish system-wide, physician-led Clinical Council</a:t>
            </a:r>
          </a:p>
          <a:p>
            <a:pPr lvl="1"/>
            <a:r>
              <a:rPr lang="en-US" sz="1600" dirty="0"/>
              <a:t>Responsible for establishing common standard of care, credentialing standards, peer review and performance standards and best practice requirements</a:t>
            </a:r>
          </a:p>
          <a:p>
            <a:r>
              <a:rPr lang="en-US" sz="2400" dirty="0"/>
              <a:t>Data collection; reports to the Department</a:t>
            </a:r>
          </a:p>
          <a:p>
            <a:pPr lvl="1"/>
            <a:r>
              <a:rPr lang="en-US" dirty="0"/>
              <a:t>Quality Index, satisfaction surveys, staffing ratios</a:t>
            </a:r>
          </a:p>
          <a:p>
            <a:r>
              <a:rPr lang="en-US" sz="2400" dirty="0"/>
              <a:t>Quality reporting the public</a:t>
            </a:r>
          </a:p>
          <a:p>
            <a:pPr lvl="1"/>
            <a:r>
              <a:rPr lang="en-US" dirty="0"/>
              <a:t>Increased reporting on the Ballad website</a:t>
            </a:r>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22</a:t>
            </a:fld>
            <a:endParaRPr lang="en-US" dirty="0"/>
          </a:p>
        </p:txBody>
      </p:sp>
    </p:spTree>
    <p:extLst>
      <p:ext uri="{BB962C8B-B14F-4D97-AF65-F5344CB8AC3E}">
        <p14:creationId xmlns:p14="http://schemas.microsoft.com/office/powerpoint/2010/main" val="1790261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Healthcare Services</a:t>
            </a:r>
          </a:p>
        </p:txBody>
      </p:sp>
      <p:sp>
        <p:nvSpPr>
          <p:cNvPr id="3" name="Content Placeholder 2"/>
          <p:cNvSpPr>
            <a:spLocks noGrp="1"/>
          </p:cNvSpPr>
          <p:nvPr>
            <p:ph idx="1"/>
          </p:nvPr>
        </p:nvSpPr>
        <p:spPr/>
        <p:txBody>
          <a:bodyPr>
            <a:noAutofit/>
          </a:bodyPr>
          <a:lstStyle/>
          <a:p>
            <a:r>
              <a:rPr lang="en-US" sz="2400" dirty="0"/>
              <a:t>Maintenance of Hospitals</a:t>
            </a:r>
          </a:p>
          <a:p>
            <a:pPr lvl="1"/>
            <a:r>
              <a:rPr lang="en-US" dirty="0"/>
              <a:t>Maintain, three tertiary referral hospitals </a:t>
            </a:r>
          </a:p>
          <a:p>
            <a:pPr lvl="1"/>
            <a:r>
              <a:rPr lang="en-US" dirty="0"/>
              <a:t>Maintain in operation as Hospitals all COPA Hospitals at the Approval Date for 5 full fiscal years</a:t>
            </a:r>
          </a:p>
          <a:p>
            <a:pPr lvl="1"/>
            <a:r>
              <a:rPr lang="en-US" dirty="0"/>
              <a:t>With approval, may repurpose any COPA Hospital, provided:</a:t>
            </a:r>
          </a:p>
          <a:p>
            <a:pPr lvl="2"/>
            <a:r>
              <a:rPr lang="en-US" dirty="0"/>
              <a:t>Goal of providing access to affordable healthcare services</a:t>
            </a:r>
          </a:p>
          <a:p>
            <a:pPr lvl="2"/>
            <a:r>
              <a:rPr lang="en-US" dirty="0"/>
              <a:t>If during first 5-years, repurposing only alters the physical plant of the COPA Hospital to the degree required to repurpose</a:t>
            </a:r>
          </a:p>
          <a:p>
            <a:pPr lvl="2"/>
            <a:r>
              <a:rPr lang="en-US" dirty="0"/>
              <a:t>Maintains “Essential Services”</a:t>
            </a:r>
          </a:p>
          <a:p>
            <a:pPr lvl="2"/>
            <a:r>
              <a:rPr lang="en-US" i="1" dirty="0"/>
              <a:t>Pre-approvals for Wise/Norton Virginia and Greene County, TN</a:t>
            </a:r>
          </a:p>
          <a:p>
            <a:pPr lvl="1"/>
            <a:endParaRPr lang="en-US" dirty="0"/>
          </a:p>
          <a:p>
            <a:pPr marL="914400" lvl="2" indent="0">
              <a:buNone/>
            </a:pPr>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23</a:t>
            </a:fld>
            <a:endParaRPr lang="en-US" dirty="0"/>
          </a:p>
        </p:txBody>
      </p:sp>
    </p:spTree>
    <p:extLst>
      <p:ext uri="{BB962C8B-B14F-4D97-AF65-F5344CB8AC3E}">
        <p14:creationId xmlns:p14="http://schemas.microsoft.com/office/powerpoint/2010/main" val="1042149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Healthcare Services</a:t>
            </a:r>
          </a:p>
        </p:txBody>
      </p:sp>
      <p:sp>
        <p:nvSpPr>
          <p:cNvPr id="3" name="Content Placeholder 2"/>
          <p:cNvSpPr>
            <a:spLocks noGrp="1"/>
          </p:cNvSpPr>
          <p:nvPr>
            <p:ph idx="1"/>
          </p:nvPr>
        </p:nvSpPr>
        <p:spPr/>
        <p:txBody>
          <a:bodyPr>
            <a:noAutofit/>
          </a:bodyPr>
          <a:lstStyle/>
          <a:p>
            <a:r>
              <a:rPr lang="en-US" sz="2400" dirty="0"/>
              <a:t>Deletion/repurposing of other service lines and facilities</a:t>
            </a:r>
          </a:p>
          <a:p>
            <a:pPr lvl="1"/>
            <a:r>
              <a:rPr lang="en-US" dirty="0"/>
              <a:t>DOH notice and consent required for a deletion or repurposing of any existing or future service line including any material component or procedure of a service line</a:t>
            </a:r>
          </a:p>
          <a:p>
            <a:r>
              <a:rPr lang="en-US" sz="2400" dirty="0"/>
              <a:t>Preapproved deletion or repurposing:</a:t>
            </a:r>
          </a:p>
          <a:p>
            <a:pPr lvl="1"/>
            <a:r>
              <a:rPr lang="en-US" dirty="0"/>
              <a:t>Level 1 trauma</a:t>
            </a:r>
          </a:p>
          <a:p>
            <a:pPr lvl="1"/>
            <a:r>
              <a:rPr lang="en-US" dirty="0"/>
              <a:t>Urgent care centers</a:t>
            </a:r>
          </a:p>
          <a:p>
            <a:pPr lvl="1"/>
            <a:r>
              <a:rPr lang="en-US" dirty="0"/>
              <a:t>Surgery services at IPMC and HVMC</a:t>
            </a:r>
          </a:p>
          <a:p>
            <a:pPr lvl="1"/>
            <a:r>
              <a:rPr lang="en-US" dirty="0"/>
              <a:t>Consolidation of non-medical support services</a:t>
            </a:r>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24</a:t>
            </a:fld>
            <a:endParaRPr lang="en-US" dirty="0"/>
          </a:p>
        </p:txBody>
      </p:sp>
    </p:spTree>
    <p:extLst>
      <p:ext uri="{BB962C8B-B14F-4D97-AF65-F5344CB8AC3E}">
        <p14:creationId xmlns:p14="http://schemas.microsoft.com/office/powerpoint/2010/main" val="1239365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Healthcare Services</a:t>
            </a:r>
          </a:p>
        </p:txBody>
      </p:sp>
      <p:sp>
        <p:nvSpPr>
          <p:cNvPr id="3" name="Content Placeholder 2"/>
          <p:cNvSpPr>
            <a:spLocks noGrp="1"/>
          </p:cNvSpPr>
          <p:nvPr>
            <p:ph idx="1"/>
          </p:nvPr>
        </p:nvSpPr>
        <p:spPr/>
        <p:txBody>
          <a:bodyPr>
            <a:noAutofit/>
          </a:bodyPr>
          <a:lstStyle/>
          <a:p>
            <a:r>
              <a:rPr lang="en-US" sz="2400" dirty="0"/>
              <a:t>Uninsured and underinsured patients</a:t>
            </a:r>
          </a:p>
          <a:p>
            <a:pPr lvl="1"/>
            <a:r>
              <a:rPr lang="en-US" dirty="0">
                <a:solidFill>
                  <a:schemeClr val="tx1"/>
                </a:solidFill>
              </a:rPr>
              <a:t>Underinsured means any health plan that does not meet the “Minimum Essential Coverage” standard as defined under the Affordable Care Act in existence as of July 1, 2017. </a:t>
            </a:r>
          </a:p>
          <a:p>
            <a:r>
              <a:rPr lang="en-US" sz="2400" dirty="0"/>
              <a:t>Charity care</a:t>
            </a:r>
          </a:p>
          <a:p>
            <a:pPr lvl="1"/>
            <a:r>
              <a:rPr lang="en-US" dirty="0"/>
              <a:t>Includes Medicaid</a:t>
            </a:r>
          </a:p>
          <a:p>
            <a:pPr lvl="1"/>
            <a:r>
              <a:rPr lang="en-US" dirty="0"/>
              <a:t>Increases on base charity care</a:t>
            </a:r>
          </a:p>
          <a:p>
            <a:r>
              <a:rPr lang="en-US" sz="2400" dirty="0"/>
              <a:t>Access to competing licensed facilities</a:t>
            </a:r>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25</a:t>
            </a:fld>
            <a:endParaRPr lang="en-US" dirty="0"/>
          </a:p>
        </p:txBody>
      </p:sp>
    </p:spTree>
    <p:extLst>
      <p:ext uri="{BB962C8B-B14F-4D97-AF65-F5344CB8AC3E}">
        <p14:creationId xmlns:p14="http://schemas.microsoft.com/office/powerpoint/2010/main" val="814869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Healthcare Services</a:t>
            </a:r>
          </a:p>
        </p:txBody>
      </p:sp>
      <p:sp>
        <p:nvSpPr>
          <p:cNvPr id="3" name="Content Placeholder 2"/>
          <p:cNvSpPr>
            <a:spLocks noGrp="1"/>
          </p:cNvSpPr>
          <p:nvPr>
            <p:ph idx="1"/>
          </p:nvPr>
        </p:nvSpPr>
        <p:spPr/>
        <p:txBody>
          <a:bodyPr>
            <a:noAutofit/>
          </a:bodyPr>
          <a:lstStyle/>
          <a:p>
            <a:r>
              <a:rPr lang="en-US" sz="2400" dirty="0"/>
              <a:t>“Essential Services” are:</a:t>
            </a:r>
          </a:p>
          <a:p>
            <a:pPr lvl="1"/>
            <a:r>
              <a:rPr lang="en-US" dirty="0"/>
              <a:t>Emergency room stabilization for patients;</a:t>
            </a:r>
          </a:p>
          <a:p>
            <a:pPr lvl="1"/>
            <a:r>
              <a:rPr lang="en-US" dirty="0"/>
              <a:t>Emergent obstetrical care;</a:t>
            </a:r>
          </a:p>
          <a:p>
            <a:pPr lvl="1"/>
            <a:r>
              <a:rPr lang="en-US" dirty="0"/>
              <a:t>Outpatient diagnostics needed to support emergency stabilization of patients;</a:t>
            </a:r>
          </a:p>
          <a:p>
            <a:pPr lvl="1"/>
            <a:r>
              <a:rPr lang="en-US" dirty="0"/>
              <a:t>Rotating clinic or telemedicine access to specialty care consultants as needed in the community;</a:t>
            </a:r>
          </a:p>
          <a:p>
            <a:pPr lvl="1"/>
            <a:r>
              <a:rPr lang="en-US" dirty="0"/>
              <a:t>Helicopter or high acuity transport to tertiary care centers;</a:t>
            </a:r>
          </a:p>
          <a:p>
            <a:pPr lvl="1"/>
            <a:r>
              <a:rPr lang="en-US" dirty="0"/>
              <a:t>Mobile health services for preventive screenings, such as mammography, cardiovascular and other screenings;</a:t>
            </a:r>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26</a:t>
            </a:fld>
            <a:endParaRPr lang="en-US" dirty="0"/>
          </a:p>
        </p:txBody>
      </p:sp>
    </p:spTree>
    <p:extLst>
      <p:ext uri="{BB962C8B-B14F-4D97-AF65-F5344CB8AC3E}">
        <p14:creationId xmlns:p14="http://schemas.microsoft.com/office/powerpoint/2010/main" val="1502991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Healthcare Services</a:t>
            </a:r>
          </a:p>
        </p:txBody>
      </p:sp>
      <p:sp>
        <p:nvSpPr>
          <p:cNvPr id="3" name="Content Placeholder 2"/>
          <p:cNvSpPr>
            <a:spLocks noGrp="1"/>
          </p:cNvSpPr>
          <p:nvPr>
            <p:ph idx="1"/>
          </p:nvPr>
        </p:nvSpPr>
        <p:spPr/>
        <p:txBody>
          <a:bodyPr>
            <a:noAutofit/>
          </a:bodyPr>
          <a:lstStyle/>
          <a:p>
            <a:r>
              <a:rPr lang="en-US" sz="2400" dirty="0"/>
              <a:t>“Essential Services” are (cont’d): </a:t>
            </a:r>
          </a:p>
          <a:p>
            <a:pPr lvl="1"/>
            <a:r>
              <a:rPr lang="en-US" dirty="0"/>
              <a:t>Primary care services, including lab services;</a:t>
            </a:r>
          </a:p>
          <a:p>
            <a:pPr lvl="1"/>
            <a:r>
              <a:rPr lang="en-US" dirty="0"/>
              <a:t>Physical therapy rehabilitation services;</a:t>
            </a:r>
          </a:p>
          <a:p>
            <a:pPr lvl="1"/>
            <a:r>
              <a:rPr lang="en-US" dirty="0"/>
              <a:t>Care coordination service;</a:t>
            </a:r>
          </a:p>
          <a:p>
            <a:pPr lvl="1"/>
            <a:r>
              <a:rPr lang="en-US" dirty="0"/>
              <a:t>Access to a behavioral health network of services through a coordinated system of care; and</a:t>
            </a:r>
          </a:p>
          <a:p>
            <a:pPr lvl="1"/>
            <a:r>
              <a:rPr lang="en-US" dirty="0"/>
              <a:t>Community-based education, prevention and disease management services for prioritized programs of emphasis based on goals established in collaboration with the Department.</a:t>
            </a:r>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27</a:t>
            </a:fld>
            <a:endParaRPr lang="en-US" dirty="0"/>
          </a:p>
        </p:txBody>
      </p:sp>
    </p:spTree>
    <p:extLst>
      <p:ext uri="{BB962C8B-B14F-4D97-AF65-F5344CB8AC3E}">
        <p14:creationId xmlns:p14="http://schemas.microsoft.com/office/powerpoint/2010/main" val="786526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Board Governance</a:t>
            </a:r>
          </a:p>
        </p:txBody>
      </p:sp>
      <p:sp>
        <p:nvSpPr>
          <p:cNvPr id="3" name="Content Placeholder 2"/>
          <p:cNvSpPr>
            <a:spLocks noGrp="1"/>
          </p:cNvSpPr>
          <p:nvPr>
            <p:ph idx="1"/>
          </p:nvPr>
        </p:nvSpPr>
        <p:spPr/>
        <p:txBody>
          <a:bodyPr>
            <a:noAutofit/>
          </a:bodyPr>
          <a:lstStyle/>
          <a:p>
            <a:r>
              <a:rPr lang="en-US" sz="2400" dirty="0"/>
              <a:t>11 voting members</a:t>
            </a:r>
          </a:p>
          <a:p>
            <a:pPr lvl="1"/>
            <a:r>
              <a:rPr lang="en-US" dirty="0"/>
              <a:t>3 ex-officio, voting members</a:t>
            </a:r>
          </a:p>
          <a:p>
            <a:pPr lvl="2"/>
            <a:r>
              <a:rPr lang="en-US" dirty="0"/>
              <a:t>Executive Chair/President</a:t>
            </a:r>
          </a:p>
          <a:p>
            <a:pPr lvl="2"/>
            <a:r>
              <a:rPr lang="en-US" dirty="0"/>
              <a:t>Chief Executive Officer</a:t>
            </a:r>
          </a:p>
          <a:p>
            <a:pPr lvl="2"/>
            <a:r>
              <a:rPr lang="en-US" dirty="0"/>
              <a:t>President of East Tennessee State University</a:t>
            </a:r>
          </a:p>
          <a:p>
            <a:pPr lvl="1"/>
            <a:r>
              <a:rPr lang="en-US" dirty="0"/>
              <a:t>2 members from Virginia (18.2%)</a:t>
            </a:r>
          </a:p>
          <a:p>
            <a:r>
              <a:rPr lang="en-US" sz="2400" dirty="0"/>
              <a:t>Original board had 16 members with 3 from Virginia (18.8%) </a:t>
            </a:r>
            <a:r>
              <a:rPr lang="en-US" sz="2400"/>
              <a:t>and ETSU </a:t>
            </a:r>
            <a:r>
              <a:rPr lang="en-US" sz="2400" dirty="0"/>
              <a:t>as non-voting</a:t>
            </a:r>
          </a:p>
          <a:p>
            <a:pPr lvl="1"/>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28</a:t>
            </a:fld>
            <a:endParaRPr lang="en-US" dirty="0"/>
          </a:p>
        </p:txBody>
      </p:sp>
    </p:spTree>
    <p:extLst>
      <p:ext uri="{BB962C8B-B14F-4D97-AF65-F5344CB8AC3E}">
        <p14:creationId xmlns:p14="http://schemas.microsoft.com/office/powerpoint/2010/main" val="2867895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Board Governance</a:t>
            </a:r>
          </a:p>
        </p:txBody>
      </p:sp>
      <p:sp>
        <p:nvSpPr>
          <p:cNvPr id="3" name="Content Placeholder 2"/>
          <p:cNvSpPr>
            <a:spLocks noGrp="1"/>
          </p:cNvSpPr>
          <p:nvPr>
            <p:ph idx="1"/>
          </p:nvPr>
        </p:nvSpPr>
        <p:spPr/>
        <p:txBody>
          <a:bodyPr>
            <a:noAutofit/>
          </a:bodyPr>
          <a:lstStyle/>
          <a:p>
            <a:r>
              <a:rPr lang="en-US" dirty="0"/>
              <a:t>Population Health and Social Responsibility Committee</a:t>
            </a:r>
          </a:p>
          <a:p>
            <a:pPr lvl="1"/>
            <a:r>
              <a:rPr lang="en-US" dirty="0"/>
              <a:t>Responsible for oversight and compliance with commitments and reporting requirements in the COPA and Terms of Certification</a:t>
            </a:r>
          </a:p>
          <a:p>
            <a:pPr lvl="1"/>
            <a:r>
              <a:rPr lang="en-US" dirty="0"/>
              <a:t>Oversight of Department of Population Health</a:t>
            </a:r>
          </a:p>
          <a:p>
            <a:pPr lvl="1"/>
            <a:r>
              <a:rPr lang="en-US" dirty="0"/>
              <a:t>Leadership of each Accountable Care Community shall include members of this committee</a:t>
            </a:r>
          </a:p>
          <a:p>
            <a:pPr lvl="1"/>
            <a:r>
              <a:rPr lang="en-US" dirty="0"/>
              <a:t>30% minimum membership from Virginia</a:t>
            </a:r>
          </a:p>
          <a:p>
            <a:pPr lvl="1"/>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29</a:t>
            </a:fld>
            <a:endParaRPr lang="en-US" dirty="0"/>
          </a:p>
        </p:txBody>
      </p:sp>
    </p:spTree>
    <p:extLst>
      <p:ext uri="{BB962C8B-B14F-4D97-AF65-F5344CB8AC3E}">
        <p14:creationId xmlns:p14="http://schemas.microsoft.com/office/powerpoint/2010/main" val="2282890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Article V &amp; Addendum 1: </a:t>
            </a:r>
            <a:r>
              <a:rPr lang="en-US" b="0" dirty="0"/>
              <a:t>Managed Care Contracts and Pricing Limitations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solidFill>
                  <a:prstClr val="black">
                    <a:lumMod val="50000"/>
                    <a:lumOff val="50000"/>
                  </a:prstClr>
                </a:solidFill>
              </a:rPr>
              <a:pPr/>
              <a:t>30</a:t>
            </a:fld>
            <a:endParaRPr lang="en-US" dirty="0">
              <a:solidFill>
                <a:prstClr val="black">
                  <a:lumMod val="50000"/>
                  <a:lumOff val="50000"/>
                </a:prstClr>
              </a:solidFill>
            </a:endParaRPr>
          </a:p>
        </p:txBody>
      </p:sp>
    </p:spTree>
    <p:extLst>
      <p:ext uri="{BB962C8B-B14F-4D97-AF65-F5344CB8AC3E}">
        <p14:creationId xmlns:p14="http://schemas.microsoft.com/office/powerpoint/2010/main" val="1397796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Health Plan Negotiations</a:t>
            </a:r>
          </a:p>
        </p:txBody>
      </p:sp>
      <p:sp>
        <p:nvSpPr>
          <p:cNvPr id="3" name="Content Placeholder 2"/>
          <p:cNvSpPr>
            <a:spLocks noGrp="1"/>
          </p:cNvSpPr>
          <p:nvPr>
            <p:ph idx="1"/>
          </p:nvPr>
        </p:nvSpPr>
        <p:spPr/>
        <p:txBody>
          <a:bodyPr>
            <a:noAutofit/>
          </a:bodyPr>
          <a:lstStyle/>
          <a:p>
            <a:r>
              <a:rPr lang="en-US" sz="2400" dirty="0"/>
              <a:t>Addendum 1</a:t>
            </a:r>
          </a:p>
          <a:p>
            <a:pPr lvl="1"/>
            <a:r>
              <a:rPr lang="en-US" dirty="0"/>
              <a:t>Changed HCPI and MCPI rate ceiling to Medicare market basket +.25% and 1.25% if non quality component is offered</a:t>
            </a:r>
          </a:p>
          <a:p>
            <a:pPr lvl="1"/>
            <a:r>
              <a:rPr lang="en-US" dirty="0"/>
              <a:t>Removed 50% decrease in first full fiscal year inflator</a:t>
            </a:r>
          </a:p>
          <a:p>
            <a:r>
              <a:rPr lang="en-US" sz="2400" dirty="0"/>
              <a:t>State of Tennessee treated all </a:t>
            </a:r>
            <a:r>
              <a:rPr lang="en-US" sz="2400" dirty="0" err="1"/>
              <a:t>payors</a:t>
            </a:r>
            <a:r>
              <a:rPr lang="en-US" sz="2400" dirty="0"/>
              <a:t> equally</a:t>
            </a:r>
          </a:p>
          <a:p>
            <a:r>
              <a:rPr lang="en-US" sz="2400" dirty="0"/>
              <a:t>Honor all current agreements</a:t>
            </a:r>
          </a:p>
          <a:p>
            <a:r>
              <a:rPr lang="en-US" sz="2400" dirty="0"/>
              <a:t>Includes mediation, arbitration, and list of other required or prohibited activities in Section 5.02</a:t>
            </a:r>
          </a:p>
          <a:p>
            <a:endParaRPr lang="en-US" dirty="0"/>
          </a:p>
          <a:p>
            <a:pPr lvl="1"/>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31</a:t>
            </a:fld>
            <a:endParaRPr lang="en-US" dirty="0"/>
          </a:p>
        </p:txBody>
      </p:sp>
    </p:spTree>
    <p:extLst>
      <p:ext uri="{BB962C8B-B14F-4D97-AF65-F5344CB8AC3E}">
        <p14:creationId xmlns:p14="http://schemas.microsoft.com/office/powerpoint/2010/main" val="975951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Competing Services</a:t>
            </a:r>
          </a:p>
        </p:txBody>
      </p:sp>
      <p:sp>
        <p:nvSpPr>
          <p:cNvPr id="3" name="Content Placeholder 2"/>
          <p:cNvSpPr>
            <a:spLocks noGrp="1"/>
          </p:cNvSpPr>
          <p:nvPr>
            <p:ph idx="1"/>
          </p:nvPr>
        </p:nvSpPr>
        <p:spPr/>
        <p:txBody>
          <a:bodyPr>
            <a:noAutofit/>
          </a:bodyPr>
          <a:lstStyle/>
          <a:p>
            <a:r>
              <a:rPr lang="en-US" sz="2400" dirty="0"/>
              <a:t>Each COPA Hospital will compile a list of ancillary services and post-acute services offered by providers competitive to Ballad Health, including at least 3 competitors for each category of service</a:t>
            </a:r>
          </a:p>
          <a:p>
            <a:r>
              <a:rPr lang="en-US" sz="2400" dirty="0"/>
              <a:t>COPA Hospital will not engage in allowable guiding or directing patients to providers without providing the above list</a:t>
            </a:r>
          </a:p>
          <a:p>
            <a:endParaRPr lang="en-US" dirty="0"/>
          </a:p>
          <a:p>
            <a:pPr lvl="1"/>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32</a:t>
            </a:fld>
            <a:endParaRPr lang="en-US" dirty="0"/>
          </a:p>
        </p:txBody>
      </p:sp>
    </p:spTree>
    <p:extLst>
      <p:ext uri="{BB962C8B-B14F-4D97-AF65-F5344CB8AC3E}">
        <p14:creationId xmlns:p14="http://schemas.microsoft.com/office/powerpoint/2010/main" val="3667509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Competing Services</a:t>
            </a:r>
          </a:p>
        </p:txBody>
      </p:sp>
      <p:sp>
        <p:nvSpPr>
          <p:cNvPr id="3" name="Content Placeholder 2"/>
          <p:cNvSpPr>
            <a:spLocks noGrp="1"/>
          </p:cNvSpPr>
          <p:nvPr>
            <p:ph idx="1"/>
          </p:nvPr>
        </p:nvSpPr>
        <p:spPr/>
        <p:txBody>
          <a:bodyPr>
            <a:noAutofit/>
          </a:bodyPr>
          <a:lstStyle/>
          <a:p>
            <a:r>
              <a:rPr lang="en-US" sz="2400" dirty="0"/>
              <a:t>Ballad Health will not oppose award of CON unless such applicant for the certificate of need does not consistently accept inpatient Medicaid patients or uninsured patients</a:t>
            </a:r>
          </a:p>
          <a:p>
            <a:pPr lvl="1"/>
            <a:r>
              <a:rPr lang="en-US" dirty="0"/>
              <a:t>Opposition will be provided through COPA Monitor through preparation of relevant material opposing such application</a:t>
            </a:r>
          </a:p>
          <a:p>
            <a:pPr lvl="1"/>
            <a:r>
              <a:rPr lang="en-US" dirty="0"/>
              <a:t>COPA Monitor will deliver relevant material to DOH to be included in administrative record</a:t>
            </a:r>
          </a:p>
          <a:p>
            <a:pPr marL="0" indent="0">
              <a:buNone/>
            </a:pPr>
            <a:endParaRPr lang="en-US" dirty="0"/>
          </a:p>
          <a:p>
            <a:pPr lvl="1"/>
            <a:endParaRPr lang="en-US" dirty="0"/>
          </a:p>
          <a:p>
            <a:pPr lvl="1"/>
            <a:endParaRPr lang="en-US" dirty="0"/>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33</a:t>
            </a:fld>
            <a:endParaRPr lang="en-US" dirty="0"/>
          </a:p>
        </p:txBody>
      </p:sp>
    </p:spTree>
    <p:extLst>
      <p:ext uri="{BB962C8B-B14F-4D97-AF65-F5344CB8AC3E}">
        <p14:creationId xmlns:p14="http://schemas.microsoft.com/office/powerpoint/2010/main" val="4209411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Physician Services</a:t>
            </a:r>
          </a:p>
        </p:txBody>
      </p:sp>
      <p:sp>
        <p:nvSpPr>
          <p:cNvPr id="3" name="Content Placeholder 2"/>
          <p:cNvSpPr>
            <a:spLocks noGrp="1"/>
          </p:cNvSpPr>
          <p:nvPr>
            <p:ph idx="1"/>
          </p:nvPr>
        </p:nvSpPr>
        <p:spPr/>
        <p:txBody>
          <a:bodyPr>
            <a:noAutofit/>
          </a:bodyPr>
          <a:lstStyle/>
          <a:p>
            <a:r>
              <a:rPr lang="en-US" sz="2400" dirty="0"/>
              <a:t>Cannot restrict independent physicians or other healthcare providers from performing services outside the NHS or from participating in any networks, health plans, or </a:t>
            </a:r>
            <a:r>
              <a:rPr lang="en-US" sz="2400" dirty="0" err="1"/>
              <a:t>Payor</a:t>
            </a:r>
            <a:r>
              <a:rPr lang="en-US" sz="2400" dirty="0"/>
              <a:t> Contracts. </a:t>
            </a:r>
          </a:p>
          <a:p>
            <a:r>
              <a:rPr lang="en-US" sz="2400" dirty="0"/>
              <a:t>Shall provide an open medical staff offering equal access to all qualified physicians. </a:t>
            </a:r>
          </a:p>
          <a:p>
            <a:r>
              <a:rPr lang="en-US" sz="2400" dirty="0"/>
              <a:t>No more than 35% of physicians practicing in any specialty at any COPA Hospital that is not a Rural Hospital may be employed*</a:t>
            </a:r>
          </a:p>
          <a:p>
            <a:pPr marL="0" indent="0">
              <a:buNone/>
            </a:pPr>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34</a:t>
            </a:fld>
            <a:endParaRPr lang="en-US" dirty="0"/>
          </a:p>
        </p:txBody>
      </p:sp>
      <p:sp>
        <p:nvSpPr>
          <p:cNvPr id="6" name="TextBox 5"/>
          <p:cNvSpPr txBox="1"/>
          <p:nvPr/>
        </p:nvSpPr>
        <p:spPr>
          <a:xfrm>
            <a:off x="2617365" y="4729451"/>
            <a:ext cx="5318620" cy="215444"/>
          </a:xfrm>
          <a:prstGeom prst="rect">
            <a:avLst/>
          </a:prstGeom>
          <a:noFill/>
        </p:spPr>
        <p:txBody>
          <a:bodyPr wrap="square" rtlCol="0">
            <a:spAutoFit/>
          </a:bodyPr>
          <a:lstStyle/>
          <a:p>
            <a:r>
              <a:rPr lang="en-US" sz="800" dirty="0">
                <a:solidFill>
                  <a:schemeClr val="bg1"/>
                </a:solidFill>
              </a:rPr>
              <a:t>*Does not apply to hospital-based physicians and is waived for specialties currently exceeded</a:t>
            </a:r>
          </a:p>
        </p:txBody>
      </p:sp>
    </p:spTree>
    <p:extLst>
      <p:ext uri="{BB962C8B-B14F-4D97-AF65-F5344CB8AC3E}">
        <p14:creationId xmlns:p14="http://schemas.microsoft.com/office/powerpoint/2010/main" val="2348236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Vendor Contracts</a:t>
            </a:r>
          </a:p>
        </p:txBody>
      </p:sp>
      <p:sp>
        <p:nvSpPr>
          <p:cNvPr id="3" name="Content Placeholder 2"/>
          <p:cNvSpPr>
            <a:spLocks noGrp="1"/>
          </p:cNvSpPr>
          <p:nvPr>
            <p:ph idx="1"/>
          </p:nvPr>
        </p:nvSpPr>
        <p:spPr/>
        <p:txBody>
          <a:bodyPr>
            <a:noAutofit/>
          </a:bodyPr>
          <a:lstStyle/>
          <a:p>
            <a:r>
              <a:rPr lang="en-US" sz="2400" dirty="0"/>
              <a:t>The purchase of equipment and supplies used at the New Health System shall be made with the goal of effectuating the lowest cost consistent with required quality, compatibility and efficiency</a:t>
            </a:r>
          </a:p>
          <a:p>
            <a:r>
              <a:rPr lang="en-US" sz="2400" dirty="0"/>
              <a:t>The New Health System shall not bargain for or insist upon restrictions upon its suppliers, vendors or group purchasing organizations preventing or impairing such persons from doing business with entities that compete with the New Health System. </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35</a:t>
            </a:fld>
            <a:endParaRPr lang="en-US" dirty="0"/>
          </a:p>
        </p:txBody>
      </p:sp>
    </p:spTree>
    <p:extLst>
      <p:ext uri="{BB962C8B-B14F-4D97-AF65-F5344CB8AC3E}">
        <p14:creationId xmlns:p14="http://schemas.microsoft.com/office/powerpoint/2010/main" val="4205972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Vendor Contracts</a:t>
            </a:r>
          </a:p>
        </p:txBody>
      </p:sp>
      <p:sp>
        <p:nvSpPr>
          <p:cNvPr id="3" name="Content Placeholder 2"/>
          <p:cNvSpPr>
            <a:spLocks noGrp="1"/>
          </p:cNvSpPr>
          <p:nvPr>
            <p:ph idx="1"/>
          </p:nvPr>
        </p:nvSpPr>
        <p:spPr/>
        <p:txBody>
          <a:bodyPr>
            <a:noAutofit/>
          </a:bodyPr>
          <a:lstStyle/>
          <a:p>
            <a:r>
              <a:rPr lang="en-US" sz="2400" dirty="0"/>
              <a:t>The New Health System shall not require that any vendor include a “most favored nations” or similar clause in contracts.  Nothing herein, however, is intended to prohibit the New Health System from entering into group purchasing organization contracts and other joint purchasing agreements that include “most favored nations” clauses as standard provisions thereof.</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36</a:t>
            </a:fld>
            <a:endParaRPr lang="en-US" dirty="0"/>
          </a:p>
        </p:txBody>
      </p:sp>
    </p:spTree>
    <p:extLst>
      <p:ext uri="{BB962C8B-B14F-4D97-AF65-F5344CB8AC3E}">
        <p14:creationId xmlns:p14="http://schemas.microsoft.com/office/powerpoint/2010/main" val="2044010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Communication with </a:t>
            </a:r>
            <a:r>
              <a:rPr lang="en-US" sz="4000" dirty="0" err="1"/>
              <a:t>Payors</a:t>
            </a:r>
            <a:endParaRPr lang="en-US" sz="4000" dirty="0"/>
          </a:p>
        </p:txBody>
      </p:sp>
      <p:sp>
        <p:nvSpPr>
          <p:cNvPr id="3" name="Content Placeholder 2"/>
          <p:cNvSpPr>
            <a:spLocks noGrp="1"/>
          </p:cNvSpPr>
          <p:nvPr>
            <p:ph idx="1"/>
          </p:nvPr>
        </p:nvSpPr>
        <p:spPr/>
        <p:txBody>
          <a:bodyPr>
            <a:noAutofit/>
          </a:bodyPr>
          <a:lstStyle/>
          <a:p>
            <a:r>
              <a:rPr lang="en-US" sz="2400" dirty="0"/>
              <a:t>Prior to initiating negotiations, the New Health System shall provide, in either electronic or hard copy form, a complete copy of these Terms of Certification to all </a:t>
            </a:r>
            <a:r>
              <a:rPr lang="en-US" sz="2400" dirty="0" err="1"/>
              <a:t>Payors</a:t>
            </a:r>
            <a:r>
              <a:rPr lang="en-US" sz="2400" dirty="0"/>
              <a:t> negotiating Managed Care Contracts with the New Health System</a:t>
            </a:r>
          </a:p>
          <a:p>
            <a:r>
              <a:rPr lang="en-US" sz="2400" dirty="0"/>
              <a:t>The Department, as part of its Active Supervision, will investigate complaints from </a:t>
            </a:r>
            <a:r>
              <a:rPr lang="en-US" sz="2400" dirty="0" err="1"/>
              <a:t>Payors</a:t>
            </a:r>
            <a:r>
              <a:rPr lang="en-US" sz="2400" dirty="0"/>
              <a:t> regarding the Managed Care Contracting process and resulting prices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37</a:t>
            </a:fld>
            <a:endParaRPr lang="en-US" dirty="0"/>
          </a:p>
        </p:txBody>
      </p:sp>
    </p:spTree>
    <p:extLst>
      <p:ext uri="{BB962C8B-B14F-4D97-AF65-F5344CB8AC3E}">
        <p14:creationId xmlns:p14="http://schemas.microsoft.com/office/powerpoint/2010/main" val="2603945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Economic Sub-Index</a:t>
            </a:r>
          </a:p>
        </p:txBody>
      </p:sp>
      <p:sp>
        <p:nvSpPr>
          <p:cNvPr id="3" name="Content Placeholder 2"/>
          <p:cNvSpPr>
            <a:spLocks noGrp="1"/>
          </p:cNvSpPr>
          <p:nvPr>
            <p:ph idx="1"/>
          </p:nvPr>
        </p:nvSpPr>
        <p:spPr/>
        <p:txBody>
          <a:bodyPr>
            <a:noAutofit/>
          </a:bodyPr>
          <a:lstStyle/>
          <a:p>
            <a:r>
              <a:rPr lang="en-US" sz="2400" dirty="0"/>
              <a:t>The New Health System’s ongoing compliance with the provisions of this Article V and Addendum 1 shall constitute Measures within the Economic Sub-Index</a:t>
            </a:r>
          </a:p>
          <a:p>
            <a:pPr lvl="1"/>
            <a:r>
              <a:rPr lang="en-US" dirty="0"/>
              <a:t>Pass/Fail grade</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38</a:t>
            </a:fld>
            <a:endParaRPr lang="en-US" dirty="0"/>
          </a:p>
        </p:txBody>
      </p:sp>
    </p:spTree>
    <p:extLst>
      <p:ext uri="{BB962C8B-B14F-4D97-AF65-F5344CB8AC3E}">
        <p14:creationId xmlns:p14="http://schemas.microsoft.com/office/powerpoint/2010/main" val="1553918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Article VI-VII: </a:t>
            </a:r>
            <a:r>
              <a:rPr lang="en-US" b="0" dirty="0"/>
              <a:t>Active Supervision</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chemeClr val="tx1">
                    <a:lumMod val="50000"/>
                    <a:lumOff val="50000"/>
                  </a:schemeClr>
                </a:solidFill>
                <a:latin typeface="Corbel"/>
                <a:cs typeface="Corbel"/>
              </a:defRPr>
            </a:lvl1pPr>
          </a:lstStyle>
          <a:p>
            <a:fld id="{18BEE9AE-88CB-514F-9397-EC4CC66B0B2F}" type="slidenum">
              <a:rPr lang="en-US" smtClean="0">
                <a:solidFill>
                  <a:prstClr val="black">
                    <a:lumMod val="50000"/>
                    <a:lumOff val="50000"/>
                  </a:prstClr>
                </a:solidFill>
              </a:rPr>
              <a:pPr/>
              <a:t>39</a:t>
            </a:fld>
            <a:endParaRPr lang="en-US" dirty="0">
              <a:solidFill>
                <a:prstClr val="black">
                  <a:lumMod val="50000"/>
                  <a:lumOff val="50000"/>
                </a:prstClr>
              </a:solidFill>
            </a:endParaRPr>
          </a:p>
        </p:txBody>
      </p:sp>
    </p:spTree>
    <p:extLst>
      <p:ext uri="{BB962C8B-B14F-4D97-AF65-F5344CB8AC3E}">
        <p14:creationId xmlns:p14="http://schemas.microsoft.com/office/powerpoint/2010/main" val="4216807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Active Supervision</a:t>
            </a:r>
          </a:p>
        </p:txBody>
      </p:sp>
      <p:sp>
        <p:nvSpPr>
          <p:cNvPr id="3" name="Content Placeholder 2"/>
          <p:cNvSpPr>
            <a:spLocks noGrp="1"/>
          </p:cNvSpPr>
          <p:nvPr>
            <p:ph idx="1"/>
          </p:nvPr>
        </p:nvSpPr>
        <p:spPr/>
        <p:txBody>
          <a:bodyPr>
            <a:noAutofit/>
          </a:bodyPr>
          <a:lstStyle/>
          <a:p>
            <a:r>
              <a:rPr lang="en-US" sz="2400" dirty="0"/>
              <a:t>Structure consists of:</a:t>
            </a:r>
          </a:p>
          <a:p>
            <a:pPr lvl="1"/>
            <a:r>
              <a:rPr lang="en-US" dirty="0"/>
              <a:t>COPA Compliance Officer</a:t>
            </a:r>
          </a:p>
          <a:p>
            <a:pPr lvl="1"/>
            <a:r>
              <a:rPr lang="en-US" dirty="0"/>
              <a:t>COPA Monitor</a:t>
            </a:r>
          </a:p>
          <a:p>
            <a:pPr lvl="1"/>
            <a:r>
              <a:rPr lang="en-US" dirty="0"/>
              <a:t>Local Advisory Council</a:t>
            </a:r>
          </a:p>
          <a:p>
            <a:pPr lvl="1"/>
            <a:r>
              <a:rPr lang="en-US" dirty="0"/>
              <a:t>Tennessee Commissioner of Health</a:t>
            </a:r>
          </a:p>
          <a:p>
            <a:pPr lvl="1"/>
            <a:r>
              <a:rPr lang="en-US" dirty="0"/>
              <a:t>Tennessee Attorney General</a:t>
            </a:r>
          </a:p>
          <a:p>
            <a:pPr lvl="1"/>
            <a:r>
              <a:rPr lang="en-US" dirty="0"/>
              <a:t>DOH, Division of Health Planning</a:t>
            </a:r>
          </a:p>
          <a:p>
            <a:r>
              <a:rPr lang="en-US" sz="2400" dirty="0"/>
              <a:t>Exhibit F details duties and responsibilities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40</a:t>
            </a:fld>
            <a:endParaRPr lang="en-US" dirty="0"/>
          </a:p>
        </p:txBody>
      </p:sp>
    </p:spTree>
    <p:extLst>
      <p:ext uri="{BB962C8B-B14F-4D97-AF65-F5344CB8AC3E}">
        <p14:creationId xmlns:p14="http://schemas.microsoft.com/office/powerpoint/2010/main" val="3597755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Active Supervision</a:t>
            </a:r>
          </a:p>
        </p:txBody>
      </p:sp>
      <p:sp>
        <p:nvSpPr>
          <p:cNvPr id="3" name="Content Placeholder 2"/>
          <p:cNvSpPr>
            <a:spLocks noGrp="1"/>
          </p:cNvSpPr>
          <p:nvPr>
            <p:ph idx="1"/>
          </p:nvPr>
        </p:nvSpPr>
        <p:spPr/>
        <p:txBody>
          <a:bodyPr>
            <a:noAutofit/>
          </a:bodyPr>
          <a:lstStyle/>
          <a:p>
            <a:r>
              <a:rPr lang="en-US" sz="2400" dirty="0"/>
              <a:t>Access and audits</a:t>
            </a:r>
          </a:p>
          <a:p>
            <a:pPr lvl="1"/>
            <a:r>
              <a:rPr lang="en-US" sz="1600" dirty="0"/>
              <a:t>Reasonable access to all non-privileged documents, staff, and board</a:t>
            </a:r>
          </a:p>
          <a:p>
            <a:pPr lvl="1"/>
            <a:r>
              <a:rPr lang="en-US" sz="1600" dirty="0"/>
              <a:t>Regular audits and any other deemed reasonably necessary by the Commissioner, the Attorney General, or the COPA Monitor</a:t>
            </a:r>
          </a:p>
          <a:p>
            <a:r>
              <a:rPr lang="en-US" sz="2400" dirty="0"/>
              <a:t>Annual and quarterly reports [§6.04 (b) and (c)]</a:t>
            </a:r>
          </a:p>
          <a:p>
            <a:r>
              <a:rPr lang="en-US" sz="2400" dirty="0"/>
              <a:t>Population health initiatives fund</a:t>
            </a:r>
          </a:p>
          <a:p>
            <a:pPr lvl="1"/>
            <a:r>
              <a:rPr lang="en-US" sz="1600" dirty="0"/>
              <a:t>Funds are paid to the fund for Noncompliance of a Monetary Obligation</a:t>
            </a:r>
          </a:p>
          <a:p>
            <a:pPr lvl="1"/>
            <a:r>
              <a:rPr lang="en-US" sz="1600" dirty="0"/>
              <a:t>Local Advisory Council recommends how such amount should be spent within the Geographic Service Area or otherwise for the direct benefit of the Population  </a:t>
            </a:r>
          </a:p>
          <a:p>
            <a:pPr lvl="1"/>
            <a:r>
              <a:rPr lang="en-US" sz="1600" dirty="0"/>
              <a:t>Commissioner, veto, approve or modify such recommendations</a:t>
            </a:r>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41</a:t>
            </a:fld>
            <a:endParaRPr lang="en-US" dirty="0"/>
          </a:p>
        </p:txBody>
      </p:sp>
    </p:spTree>
    <p:extLst>
      <p:ext uri="{BB962C8B-B14F-4D97-AF65-F5344CB8AC3E}">
        <p14:creationId xmlns:p14="http://schemas.microsoft.com/office/powerpoint/2010/main" val="2951905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Index and Sub-Indices</a:t>
            </a:r>
          </a:p>
        </p:txBody>
      </p:sp>
      <p:sp>
        <p:nvSpPr>
          <p:cNvPr id="3" name="Content Placeholder 2"/>
          <p:cNvSpPr>
            <a:spLocks noGrp="1"/>
          </p:cNvSpPr>
          <p:nvPr>
            <p:ph idx="1"/>
          </p:nvPr>
        </p:nvSpPr>
        <p:spPr/>
        <p:txBody>
          <a:bodyPr>
            <a:noAutofit/>
          </a:bodyPr>
          <a:lstStyle/>
          <a:p>
            <a:r>
              <a:rPr lang="en-US" dirty="0"/>
              <a:t>Indices:</a:t>
            </a:r>
          </a:p>
          <a:p>
            <a:pPr lvl="1"/>
            <a:r>
              <a:rPr lang="en-US" dirty="0"/>
              <a:t>Access Sub-Index</a:t>
            </a:r>
          </a:p>
          <a:p>
            <a:pPr lvl="1"/>
            <a:r>
              <a:rPr lang="en-US" dirty="0"/>
              <a:t>Population Health Sub-Index</a:t>
            </a:r>
          </a:p>
          <a:p>
            <a:pPr lvl="1"/>
            <a:r>
              <a:rPr lang="en-US" dirty="0"/>
              <a:t>Other Benefits Sub-Index</a:t>
            </a:r>
          </a:p>
          <a:p>
            <a:pPr lvl="1"/>
            <a:r>
              <a:rPr lang="en-US" dirty="0"/>
              <a:t>Economic Sub-Index</a:t>
            </a:r>
          </a:p>
          <a:p>
            <a:pPr lvl="2"/>
            <a:r>
              <a:rPr lang="en-US" dirty="0"/>
              <a:t>Pass/Fail based on Section V and Addendum 1 compliance</a:t>
            </a:r>
          </a:p>
          <a:p>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42</a:t>
            </a:fld>
            <a:endParaRPr lang="en-US" dirty="0"/>
          </a:p>
        </p:txBody>
      </p:sp>
    </p:spTree>
    <p:extLst>
      <p:ext uri="{BB962C8B-B14F-4D97-AF65-F5344CB8AC3E}">
        <p14:creationId xmlns:p14="http://schemas.microsoft.com/office/powerpoint/2010/main" val="3858543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Final Score Calculation</a:t>
            </a:r>
          </a:p>
        </p:txBody>
      </p:sp>
      <p:sp>
        <p:nvSpPr>
          <p:cNvPr id="3" name="Content Placeholder 2"/>
          <p:cNvSpPr>
            <a:spLocks noGrp="1"/>
          </p:cNvSpPr>
          <p:nvPr>
            <p:ph idx="1"/>
          </p:nvPr>
        </p:nvSpPr>
        <p:spPr/>
        <p:txBody>
          <a:bodyPr>
            <a:noAutofit/>
          </a:bodyPr>
          <a:lstStyle/>
          <a:p>
            <a:r>
              <a:rPr lang="en-US" dirty="0"/>
              <a:t>Determine Economic Sub-Index Score: Pass/Fail</a:t>
            </a:r>
          </a:p>
          <a:p>
            <a:r>
              <a:rPr lang="en-US" dirty="0"/>
              <a:t>Multiply: </a:t>
            </a:r>
          </a:p>
          <a:p>
            <a:pPr lvl="1"/>
            <a:r>
              <a:rPr lang="en-US" dirty="0"/>
              <a:t>Population Health Sub-Index Score by 		50%</a:t>
            </a:r>
          </a:p>
          <a:p>
            <a:pPr lvl="1"/>
            <a:r>
              <a:rPr lang="en-US" dirty="0"/>
              <a:t>Access to Care Sub-Index Score by			30%</a:t>
            </a:r>
          </a:p>
          <a:p>
            <a:pPr lvl="1"/>
            <a:r>
              <a:rPr lang="en-US" dirty="0"/>
              <a:t>Other Sub-Index Score by						20%</a:t>
            </a:r>
          </a:p>
          <a:p>
            <a:r>
              <a:rPr lang="en-US" dirty="0"/>
              <a:t>Add results together to get Final Score. </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43</a:t>
            </a:fld>
            <a:endParaRPr lang="en-US" dirty="0"/>
          </a:p>
        </p:txBody>
      </p:sp>
    </p:spTree>
    <p:extLst>
      <p:ext uri="{BB962C8B-B14F-4D97-AF65-F5344CB8AC3E}">
        <p14:creationId xmlns:p14="http://schemas.microsoft.com/office/powerpoint/2010/main" val="438331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Final Score</a:t>
            </a:r>
          </a:p>
        </p:txBody>
      </p:sp>
      <p:sp>
        <p:nvSpPr>
          <p:cNvPr id="3" name="Content Placeholder 2"/>
          <p:cNvSpPr>
            <a:spLocks noGrp="1"/>
          </p:cNvSpPr>
          <p:nvPr>
            <p:ph idx="1"/>
          </p:nvPr>
        </p:nvSpPr>
        <p:spPr/>
        <p:txBody>
          <a:bodyPr>
            <a:noAutofit/>
          </a:bodyPr>
          <a:lstStyle/>
          <a:p>
            <a:r>
              <a:rPr lang="en-US" dirty="0"/>
              <a:t>Final Score to Public Advantage:</a:t>
            </a:r>
          </a:p>
          <a:p>
            <a:pPr lvl="1"/>
            <a:r>
              <a:rPr lang="en-US" b="1" dirty="0">
                <a:latin typeface="Calibri" panose="020F0502020204030204" pitchFamily="34" charset="0"/>
              </a:rPr>
              <a:t>≥ 85: </a:t>
            </a:r>
            <a:r>
              <a:rPr lang="en-US" dirty="0">
                <a:latin typeface="Calibri" panose="020F0502020204030204" pitchFamily="34" charset="0"/>
              </a:rPr>
              <a:t>Yes</a:t>
            </a:r>
          </a:p>
          <a:p>
            <a:pPr lvl="1"/>
            <a:r>
              <a:rPr lang="en-US" b="1">
                <a:latin typeface="Calibri" panose="020F0502020204030204" pitchFamily="34" charset="0"/>
              </a:rPr>
              <a:t>60 to &lt;85</a:t>
            </a:r>
            <a:r>
              <a:rPr lang="en-US" b="1" dirty="0">
                <a:latin typeface="Calibri" panose="020F0502020204030204" pitchFamily="34" charset="0"/>
              </a:rPr>
              <a:t>: </a:t>
            </a:r>
            <a:r>
              <a:rPr lang="en-US" dirty="0">
                <a:latin typeface="Calibri" panose="020F0502020204030204" pitchFamily="34" charset="0"/>
              </a:rPr>
              <a:t>Unclear. All facts and circumstances to be considered in determination of continuing Public Advantage. May constitute noncompliance and/or result in COPA Modification.</a:t>
            </a:r>
          </a:p>
          <a:p>
            <a:pPr lvl="1"/>
            <a:r>
              <a:rPr lang="en-US" b="1" dirty="0">
                <a:latin typeface="Calibri" panose="020F0502020204030204" pitchFamily="34" charset="0"/>
              </a:rPr>
              <a:t>&lt; 60: </a:t>
            </a:r>
            <a:r>
              <a:rPr lang="en-US" dirty="0">
                <a:latin typeface="Calibri" panose="020F0502020204030204" pitchFamily="34" charset="0"/>
              </a:rPr>
              <a:t>No. Copa revoked absent compelling circumstances, including without limitation additional COPA modifications proposed by the DOH.</a:t>
            </a:r>
            <a:endParaRPr lang="en-US" dirty="0"/>
          </a:p>
          <a:p>
            <a:endParaRPr lang="en-US"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44</a:t>
            </a:fld>
            <a:endParaRPr lang="en-US" dirty="0"/>
          </a:p>
        </p:txBody>
      </p:sp>
    </p:spTree>
    <p:extLst>
      <p:ext uri="{BB962C8B-B14F-4D97-AF65-F5344CB8AC3E}">
        <p14:creationId xmlns:p14="http://schemas.microsoft.com/office/powerpoint/2010/main" val="3498988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Population Health Sub-Index</a:t>
            </a:r>
          </a:p>
        </p:txBody>
      </p:sp>
      <p:sp>
        <p:nvSpPr>
          <p:cNvPr id="3" name="Content Placeholder 2"/>
          <p:cNvSpPr>
            <a:spLocks noGrp="1"/>
          </p:cNvSpPr>
          <p:nvPr>
            <p:ph idx="1"/>
          </p:nvPr>
        </p:nvSpPr>
        <p:spPr>
          <a:xfrm>
            <a:off x="457200" y="864781"/>
            <a:ext cx="4114800" cy="3404212"/>
          </a:xfrm>
        </p:spPr>
        <p:txBody>
          <a:bodyPr>
            <a:noAutofit/>
          </a:bodyPr>
          <a:lstStyle/>
          <a:p>
            <a:pPr marL="228600" indent="-228600">
              <a:buAutoNum type="arabicPeriod"/>
            </a:pPr>
            <a:r>
              <a:rPr lang="en-US" sz="1300" dirty="0"/>
              <a:t>Smoking </a:t>
            </a:r>
          </a:p>
          <a:p>
            <a:pPr marL="228600" indent="-228600">
              <a:buAutoNum type="arabicPeriod"/>
            </a:pPr>
            <a:r>
              <a:rPr lang="en-US" sz="1300" dirty="0"/>
              <a:t>Mothers who Smoke During Pregnancy </a:t>
            </a:r>
          </a:p>
          <a:p>
            <a:pPr marL="228600" indent="-228600">
              <a:buAutoNum type="arabicPeriod"/>
            </a:pPr>
            <a:r>
              <a:rPr lang="en-US" sz="1300" dirty="0"/>
              <a:t>Youth Tobacco Use</a:t>
            </a:r>
          </a:p>
          <a:p>
            <a:pPr marL="228600" indent="-228600">
              <a:buAutoNum type="arabicPeriod"/>
            </a:pPr>
            <a:r>
              <a:rPr lang="en-US" sz="1300" dirty="0"/>
              <a:t>Physically Active Adults </a:t>
            </a:r>
          </a:p>
          <a:p>
            <a:pPr marL="228600" indent="-228600">
              <a:buAutoNum type="arabicPeriod"/>
            </a:pPr>
            <a:r>
              <a:rPr lang="en-US" sz="1300" dirty="0"/>
              <a:t>Physically Active Students </a:t>
            </a:r>
          </a:p>
          <a:p>
            <a:pPr marL="228600" indent="-228600">
              <a:buAutoNum type="arabicPeriod"/>
            </a:pPr>
            <a:r>
              <a:rPr lang="en-US" sz="1300" dirty="0"/>
              <a:t>Increase the proportion of physician office     visits that include counseling or education   related to weight and physical activity</a:t>
            </a:r>
          </a:p>
          <a:p>
            <a:pPr marL="228600" indent="-228600">
              <a:buAutoNum type="arabicPeriod"/>
            </a:pPr>
            <a:r>
              <a:rPr lang="en-US" sz="1300" dirty="0"/>
              <a:t>Overweight and Obesity Prevalence   among TN Public School Students</a:t>
            </a:r>
          </a:p>
          <a:p>
            <a:pPr marL="228600" indent="-228600">
              <a:buAutoNum type="arabicPeriod"/>
            </a:pPr>
            <a:r>
              <a:rPr lang="en-US" sz="1300" dirty="0"/>
              <a:t>Average </a:t>
            </a:r>
            <a:r>
              <a:rPr lang="en-US" sz="1300" dirty="0" err="1"/>
              <a:t>mPINC</a:t>
            </a:r>
            <a:r>
              <a:rPr lang="en-US" sz="1300" dirty="0"/>
              <a:t> Score </a:t>
            </a:r>
          </a:p>
          <a:p>
            <a:pPr marL="228600" indent="-228600">
              <a:buAutoNum type="arabicPeriod"/>
            </a:pPr>
            <a:r>
              <a:rPr lang="en-US" sz="1300" dirty="0"/>
              <a:t>Breastfeeding Initiating</a:t>
            </a:r>
          </a:p>
          <a:p>
            <a:pPr marL="228600" indent="-228600">
              <a:buAutoNum type="arabicPeriod"/>
            </a:pPr>
            <a:r>
              <a:rPr lang="en-US" sz="1300" dirty="0"/>
              <a:t>Infants Breastfed at Six (6) Months </a:t>
            </a:r>
          </a:p>
          <a:p>
            <a:pPr marL="228600" indent="-228600">
              <a:buAutoNum type="arabicPeriod"/>
            </a:pPr>
            <a:r>
              <a:rPr lang="en-US" sz="1300" dirty="0"/>
              <a:t>NAS Births</a:t>
            </a:r>
          </a:p>
          <a:p>
            <a:pPr marL="228600" indent="-228600">
              <a:buAutoNum type="arabicPeriod"/>
            </a:pPr>
            <a:r>
              <a:rPr lang="en-US" sz="1300" dirty="0"/>
              <a:t>Drug Deaths</a:t>
            </a:r>
          </a:p>
          <a:p>
            <a:pPr marL="228600" indent="-228600">
              <a:buAutoNum type="arabicPeriod"/>
            </a:pPr>
            <a:r>
              <a:rPr lang="en-US" sz="1300" dirty="0"/>
              <a:t>Adults – Prescription Drugs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45</a:t>
            </a:fld>
            <a:endParaRPr lang="en-US" dirty="0"/>
          </a:p>
        </p:txBody>
      </p:sp>
      <p:sp>
        <p:nvSpPr>
          <p:cNvPr id="9" name="Content Placeholder 2"/>
          <p:cNvSpPr txBox="1">
            <a:spLocks/>
          </p:cNvSpPr>
          <p:nvPr/>
        </p:nvSpPr>
        <p:spPr>
          <a:xfrm>
            <a:off x="4572000" y="864780"/>
            <a:ext cx="4114800" cy="340030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lumMod val="85000"/>
                    <a:lumOff val="15000"/>
                  </a:schemeClr>
                </a:solidFill>
                <a:latin typeface="Georgia"/>
                <a:ea typeface="+mn-ea"/>
                <a:cs typeface="Georgia"/>
              </a:defRPr>
            </a:lvl1pPr>
            <a:lvl2pPr marL="742950" indent="-285750" algn="l" defTabSz="457200" rtl="0" eaLnBrk="1" latinLnBrk="0" hangingPunct="1">
              <a:spcBef>
                <a:spcPct val="20000"/>
              </a:spcBef>
              <a:buFont typeface="Arial"/>
              <a:buChar char="–"/>
              <a:defRPr sz="2000" kern="1200">
                <a:solidFill>
                  <a:schemeClr val="tx1">
                    <a:lumMod val="85000"/>
                    <a:lumOff val="15000"/>
                  </a:schemeClr>
                </a:solidFill>
                <a:latin typeface="Georgia"/>
                <a:ea typeface="+mn-ea"/>
                <a:cs typeface="Georgia"/>
              </a:defRPr>
            </a:lvl2pPr>
            <a:lvl3pPr marL="1143000" indent="-228600" algn="l" defTabSz="457200" rtl="0" eaLnBrk="1" latinLnBrk="0" hangingPunct="1">
              <a:spcBef>
                <a:spcPct val="20000"/>
              </a:spcBef>
              <a:buFont typeface="Arial"/>
              <a:buChar char="•"/>
              <a:defRPr sz="1800" kern="1200">
                <a:solidFill>
                  <a:schemeClr val="tx1">
                    <a:lumMod val="85000"/>
                    <a:lumOff val="15000"/>
                  </a:schemeClr>
                </a:solidFill>
                <a:latin typeface="Georgia"/>
                <a:ea typeface="+mn-ea"/>
                <a:cs typeface="Georgia"/>
              </a:defRPr>
            </a:lvl3pPr>
            <a:lvl4pPr marL="1600200" indent="-228600" algn="l" defTabSz="457200" rtl="0" eaLnBrk="1" latinLnBrk="0" hangingPunct="1">
              <a:spcBef>
                <a:spcPct val="20000"/>
              </a:spcBef>
              <a:buFont typeface="Arial"/>
              <a:buChar char="–"/>
              <a:defRPr sz="1600" kern="1200">
                <a:solidFill>
                  <a:schemeClr val="tx1">
                    <a:lumMod val="85000"/>
                    <a:lumOff val="15000"/>
                  </a:schemeClr>
                </a:solidFill>
                <a:latin typeface="Georgia"/>
                <a:ea typeface="+mn-ea"/>
                <a:cs typeface="Georgia"/>
              </a:defRPr>
            </a:lvl4pPr>
            <a:lvl5pPr marL="2057400" indent="-228600" algn="l" defTabSz="457200" rtl="0" eaLnBrk="1" latinLnBrk="0" hangingPunct="1">
              <a:spcBef>
                <a:spcPct val="20000"/>
              </a:spcBef>
              <a:buFont typeface="Arial"/>
              <a:buChar char="»"/>
              <a:defRPr sz="1400" kern="1200">
                <a:solidFill>
                  <a:schemeClr val="tx1">
                    <a:lumMod val="85000"/>
                    <a:lumOff val="15000"/>
                  </a:schemeClr>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buFont typeface="+mj-lt"/>
              <a:buAutoNum type="arabicPeriod" startAt="14"/>
            </a:pPr>
            <a:r>
              <a:rPr lang="en-US" sz="1300" dirty="0"/>
              <a:t>Children - On-time vaccinations </a:t>
            </a:r>
          </a:p>
          <a:p>
            <a:pPr marL="228600" indent="-228600">
              <a:buFont typeface="Arial"/>
              <a:buAutoNum type="arabicPeriod" startAt="14"/>
            </a:pPr>
            <a:r>
              <a:rPr lang="en-US" sz="1300" dirty="0"/>
              <a:t>Vaccinations - HPV Females </a:t>
            </a:r>
          </a:p>
          <a:p>
            <a:pPr marL="228600" indent="-228600">
              <a:buFont typeface="Arial"/>
              <a:buAutoNum type="arabicPeriod" startAt="14"/>
            </a:pPr>
            <a:r>
              <a:rPr lang="en-US" sz="1300" dirty="0"/>
              <a:t>Vaccinations - HPV Males </a:t>
            </a:r>
          </a:p>
          <a:p>
            <a:pPr marL="228600" indent="-228600">
              <a:buFont typeface="Arial"/>
              <a:buAutoNum type="arabicPeriod" startAt="14"/>
            </a:pPr>
            <a:r>
              <a:rPr lang="en-US" sz="1300" dirty="0"/>
              <a:t>Vaccinations - Flu Vaccine, Older Adults</a:t>
            </a:r>
          </a:p>
          <a:p>
            <a:pPr marL="228600" indent="-228600">
              <a:buFont typeface="Arial"/>
              <a:buAutoNum type="arabicPeriod" startAt="14"/>
            </a:pPr>
            <a:r>
              <a:rPr lang="en-US" sz="1300" dirty="0"/>
              <a:t>Teen Pregnancy Rate</a:t>
            </a:r>
          </a:p>
          <a:p>
            <a:pPr marL="228600" indent="-228600">
              <a:buFont typeface="Arial"/>
              <a:buAutoNum type="arabicPeriod" startAt="14"/>
            </a:pPr>
            <a:r>
              <a:rPr lang="en-US" sz="1300" dirty="0"/>
              <a:t>Third Grade Reading Level</a:t>
            </a:r>
          </a:p>
          <a:p>
            <a:pPr marL="228600" indent="-228600">
              <a:buFont typeface="Arial"/>
              <a:buAutoNum type="arabicPeriod" startAt="14"/>
            </a:pPr>
            <a:r>
              <a:rPr lang="en-US" sz="1300" dirty="0"/>
              <a:t>Frequent Mental Distress </a:t>
            </a:r>
          </a:p>
          <a:p>
            <a:pPr marL="228600" indent="-228600">
              <a:buFont typeface="Arial"/>
              <a:buAutoNum type="arabicPeriod" startAt="14"/>
            </a:pPr>
            <a:r>
              <a:rPr lang="en-US" sz="1300" dirty="0"/>
              <a:t>Infant Mortality </a:t>
            </a:r>
          </a:p>
          <a:p>
            <a:pPr marL="228600" indent="-228600">
              <a:buFont typeface="Arial"/>
              <a:buAutoNum type="arabicPeriod" startAt="14"/>
            </a:pPr>
            <a:r>
              <a:rPr lang="en-US" sz="1300" dirty="0"/>
              <a:t>Low Birthweight </a:t>
            </a:r>
          </a:p>
          <a:p>
            <a:pPr marL="228600" indent="-228600">
              <a:buFont typeface="Arial"/>
              <a:buAutoNum type="arabicPeriod" startAt="14"/>
            </a:pPr>
            <a:r>
              <a:rPr lang="en-US" sz="1300" dirty="0"/>
              <a:t>Increase the number of people with pre-diabetes who are identified and referred to a prevention program. </a:t>
            </a:r>
          </a:p>
          <a:p>
            <a:pPr marL="228600" indent="-228600">
              <a:buFont typeface="Arial"/>
              <a:buAutoNum type="arabicPeriod" startAt="14"/>
            </a:pPr>
            <a:r>
              <a:rPr lang="en-US" sz="1300" dirty="0"/>
              <a:t>Dental sealants</a:t>
            </a:r>
          </a:p>
          <a:p>
            <a:pPr marL="228600" indent="-228600">
              <a:buFont typeface="Arial"/>
              <a:buAutoNum type="arabicPeriod" startAt="14"/>
            </a:pPr>
            <a:r>
              <a:rPr lang="en-US" sz="1300" dirty="0"/>
              <a:t>Ratio of Premature Deaths (Higher Density / Lower Density Counties)</a:t>
            </a:r>
          </a:p>
        </p:txBody>
      </p:sp>
    </p:spTree>
    <p:extLst>
      <p:ext uri="{BB962C8B-B14F-4D97-AF65-F5344CB8AC3E}">
        <p14:creationId xmlns:p14="http://schemas.microsoft.com/office/powerpoint/2010/main" val="950184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Population Health Sub-Index</a:t>
            </a:r>
          </a:p>
        </p:txBody>
      </p:sp>
      <p:sp>
        <p:nvSpPr>
          <p:cNvPr id="3" name="Content Placeholder 2"/>
          <p:cNvSpPr>
            <a:spLocks noGrp="1"/>
          </p:cNvSpPr>
          <p:nvPr>
            <p:ph idx="1"/>
          </p:nvPr>
        </p:nvSpPr>
        <p:spPr/>
        <p:txBody>
          <a:bodyPr>
            <a:noAutofit/>
          </a:bodyPr>
          <a:lstStyle/>
          <a:p>
            <a:r>
              <a:rPr lang="en-US" b="1" dirty="0">
                <a:latin typeface="Calibri" panose="020F0502020204030204" pitchFamily="34" charset="0"/>
              </a:rPr>
              <a:t>Year 1</a:t>
            </a:r>
          </a:p>
          <a:p>
            <a:pPr lvl="1"/>
            <a:r>
              <a:rPr lang="en-US" dirty="0">
                <a:latin typeface="Calibri" panose="020F0502020204030204" pitchFamily="34" charset="0"/>
              </a:rPr>
              <a:t>25% for making the $1M Population Health Investment</a:t>
            </a:r>
          </a:p>
          <a:p>
            <a:pPr lvl="1"/>
            <a:r>
              <a:rPr lang="en-US" dirty="0">
                <a:latin typeface="Calibri" panose="020F0502020204030204" pitchFamily="34" charset="0"/>
              </a:rPr>
              <a:t>35% for submitting the Population Health Plan</a:t>
            </a:r>
          </a:p>
          <a:p>
            <a:pPr lvl="1"/>
            <a:r>
              <a:rPr lang="en-US" dirty="0">
                <a:latin typeface="Calibri" panose="020F0502020204030204" pitchFamily="34" charset="0"/>
              </a:rPr>
              <a:t>40% for achieving Year 1 planning measures set out in the Population Health Plan</a:t>
            </a:r>
          </a:p>
          <a:p>
            <a:r>
              <a:rPr lang="en-US" b="1" dirty="0">
                <a:latin typeface="Calibri" panose="020F0502020204030204" pitchFamily="34" charset="0"/>
              </a:rPr>
              <a:t>Year 2</a:t>
            </a:r>
          </a:p>
          <a:p>
            <a:pPr lvl="1"/>
            <a:r>
              <a:rPr lang="en-US" dirty="0">
                <a:latin typeface="Calibri" panose="020F0502020204030204" pitchFamily="34" charset="0"/>
              </a:rPr>
              <a:t>25% for making the $2M Population Health Investment</a:t>
            </a:r>
          </a:p>
          <a:p>
            <a:pPr lvl="1"/>
            <a:r>
              <a:rPr lang="en-US" dirty="0">
                <a:latin typeface="Calibri" panose="020F0502020204030204" pitchFamily="34" charset="0"/>
              </a:rPr>
              <a:t>75% for achieving Year 2 implementation measures set out in the Population Health Plan</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46</a:t>
            </a:fld>
            <a:endParaRPr lang="en-US" dirty="0"/>
          </a:p>
        </p:txBody>
      </p:sp>
    </p:spTree>
    <p:extLst>
      <p:ext uri="{BB962C8B-B14F-4D97-AF65-F5344CB8AC3E}">
        <p14:creationId xmlns:p14="http://schemas.microsoft.com/office/powerpoint/2010/main" val="2346735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Population Health Sub-Index</a:t>
            </a:r>
          </a:p>
        </p:txBody>
      </p:sp>
      <p:sp>
        <p:nvSpPr>
          <p:cNvPr id="3" name="Content Placeholder 2"/>
          <p:cNvSpPr>
            <a:spLocks noGrp="1"/>
          </p:cNvSpPr>
          <p:nvPr>
            <p:ph idx="1"/>
          </p:nvPr>
        </p:nvSpPr>
        <p:spPr/>
        <p:txBody>
          <a:bodyPr>
            <a:noAutofit/>
          </a:bodyPr>
          <a:lstStyle/>
          <a:p>
            <a:r>
              <a:rPr lang="en-US" b="1" dirty="0">
                <a:latin typeface="Calibri" panose="020F0502020204030204" pitchFamily="34" charset="0"/>
              </a:rPr>
              <a:t>Year 3</a:t>
            </a:r>
          </a:p>
          <a:p>
            <a:pPr lvl="1"/>
            <a:r>
              <a:rPr lang="en-US" dirty="0">
                <a:latin typeface="Calibri" panose="020F0502020204030204" pitchFamily="34" charset="0"/>
              </a:rPr>
              <a:t>25% for making the $5M Population Health Investment</a:t>
            </a:r>
          </a:p>
          <a:p>
            <a:pPr lvl="1"/>
            <a:r>
              <a:rPr lang="en-US" dirty="0">
                <a:latin typeface="Calibri" panose="020F0502020204030204" pitchFamily="34" charset="0"/>
              </a:rPr>
              <a:t>65-75% for achieving Year 3 implementation measures set out in the Population Health Plan</a:t>
            </a:r>
          </a:p>
          <a:p>
            <a:pPr lvl="1"/>
            <a:r>
              <a:rPr lang="en-US" dirty="0">
                <a:latin typeface="Calibri" panose="020F0502020204030204" pitchFamily="34" charset="0"/>
              </a:rPr>
              <a:t>0-10% for improvement in the 25 priority measures compared to the Tennessee Geographic Service Area Baseline</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47</a:t>
            </a:fld>
            <a:endParaRPr lang="en-US" dirty="0"/>
          </a:p>
        </p:txBody>
      </p:sp>
    </p:spTree>
    <p:extLst>
      <p:ext uri="{BB962C8B-B14F-4D97-AF65-F5344CB8AC3E}">
        <p14:creationId xmlns:p14="http://schemas.microsoft.com/office/powerpoint/2010/main" val="2565782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Population Health Sub-Index</a:t>
            </a:r>
          </a:p>
        </p:txBody>
      </p:sp>
      <p:sp>
        <p:nvSpPr>
          <p:cNvPr id="3" name="Content Placeholder 2"/>
          <p:cNvSpPr>
            <a:spLocks noGrp="1"/>
          </p:cNvSpPr>
          <p:nvPr>
            <p:ph idx="1"/>
          </p:nvPr>
        </p:nvSpPr>
        <p:spPr/>
        <p:txBody>
          <a:bodyPr>
            <a:noAutofit/>
          </a:bodyPr>
          <a:lstStyle/>
          <a:p>
            <a:r>
              <a:rPr lang="en-US" b="1" dirty="0">
                <a:latin typeface="Calibri" panose="020F0502020204030204" pitchFamily="34" charset="0"/>
              </a:rPr>
              <a:t>Year 4 through 7</a:t>
            </a:r>
          </a:p>
          <a:p>
            <a:pPr lvl="1"/>
            <a:r>
              <a:rPr lang="en-US" dirty="0">
                <a:latin typeface="Calibri" panose="020F0502020204030204" pitchFamily="34" charset="0"/>
              </a:rPr>
              <a:t>0-25% of the Sub-Index Score is tied to implementation measures set out in the Population Health Plan</a:t>
            </a:r>
          </a:p>
          <a:p>
            <a:pPr lvl="1"/>
            <a:r>
              <a:rPr lang="en-US" dirty="0">
                <a:latin typeface="Calibri" panose="020F0502020204030204" pitchFamily="34" charset="0"/>
              </a:rPr>
              <a:t>75-100% of the Sub-Index Score is tied to our ability to improve the 25 Priority Measures compared to the Geographic Service Area Baseline (rate of change)</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48</a:t>
            </a:fld>
            <a:endParaRPr lang="en-US" dirty="0"/>
          </a:p>
        </p:txBody>
      </p:sp>
    </p:spTree>
    <p:extLst>
      <p:ext uri="{BB962C8B-B14F-4D97-AF65-F5344CB8AC3E}">
        <p14:creationId xmlns:p14="http://schemas.microsoft.com/office/powerpoint/2010/main" val="986393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Population Health Sub-Index</a:t>
            </a:r>
          </a:p>
        </p:txBody>
      </p:sp>
      <p:sp>
        <p:nvSpPr>
          <p:cNvPr id="3" name="Content Placeholder 2"/>
          <p:cNvSpPr>
            <a:spLocks noGrp="1"/>
          </p:cNvSpPr>
          <p:nvPr>
            <p:ph idx="1"/>
          </p:nvPr>
        </p:nvSpPr>
        <p:spPr/>
        <p:txBody>
          <a:bodyPr>
            <a:noAutofit/>
          </a:bodyPr>
          <a:lstStyle/>
          <a:p>
            <a:r>
              <a:rPr lang="en-US" b="1" dirty="0">
                <a:latin typeface="Calibri" panose="020F0502020204030204" pitchFamily="34" charset="0"/>
              </a:rPr>
              <a:t>Year 8 through 10</a:t>
            </a:r>
          </a:p>
          <a:p>
            <a:pPr lvl="1"/>
            <a:r>
              <a:rPr lang="en-US" dirty="0">
                <a:latin typeface="Calibri" panose="020F0502020204030204" pitchFamily="34" charset="0"/>
              </a:rPr>
              <a:t>0-25% of the Sub-Index Score is tied to implementation measures set out in the Population Health Plan</a:t>
            </a:r>
          </a:p>
          <a:p>
            <a:pPr lvl="1"/>
            <a:r>
              <a:rPr lang="en-US" dirty="0">
                <a:latin typeface="Calibri" panose="020F0502020204030204" pitchFamily="34" charset="0"/>
              </a:rPr>
              <a:t> 37.5-50% of the Sub-Index Score is tied to our ability to improve the 25 Priority Measures compared to the Geographic Service Area Baseline (rate of change)</a:t>
            </a:r>
          </a:p>
          <a:p>
            <a:pPr lvl="1"/>
            <a:r>
              <a:rPr lang="en-US" dirty="0">
                <a:latin typeface="Calibri" panose="020F0502020204030204" pitchFamily="34" charset="0"/>
              </a:rPr>
              <a:t>37.5-50% of the Sub-Index Score is tied to our ability to improve the 25 Priority Measures compared to Tennessee Peer Counties</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49</a:t>
            </a:fld>
            <a:endParaRPr lang="en-US" dirty="0"/>
          </a:p>
        </p:txBody>
      </p:sp>
    </p:spTree>
    <p:extLst>
      <p:ext uri="{BB962C8B-B14F-4D97-AF65-F5344CB8AC3E}">
        <p14:creationId xmlns:p14="http://schemas.microsoft.com/office/powerpoint/2010/main" val="21622543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Index Scoring</a:t>
            </a:r>
          </a:p>
        </p:txBody>
      </p:sp>
      <p:sp>
        <p:nvSpPr>
          <p:cNvPr id="3" name="Content Placeholder 2"/>
          <p:cNvSpPr>
            <a:spLocks noGrp="1"/>
          </p:cNvSpPr>
          <p:nvPr>
            <p:ph idx="1"/>
          </p:nvPr>
        </p:nvSpPr>
        <p:spPr/>
        <p:txBody>
          <a:bodyPr>
            <a:noAutofit/>
          </a:bodyPr>
          <a:lstStyle/>
          <a:p>
            <a:r>
              <a:rPr lang="en-US" dirty="0"/>
              <a:t>Population Health</a:t>
            </a:r>
          </a:p>
          <a:p>
            <a:pPr lvl="1"/>
            <a:r>
              <a:rPr lang="en-US" b="1" dirty="0">
                <a:latin typeface="Calibri" panose="020F0502020204030204" pitchFamily="34" charset="0"/>
              </a:rPr>
              <a:t>Peer Counties</a:t>
            </a:r>
          </a:p>
          <a:p>
            <a:pPr lvl="2"/>
            <a:r>
              <a:rPr lang="en-US" dirty="0">
                <a:latin typeface="Calibri" panose="020F0502020204030204" pitchFamily="34" charset="0"/>
              </a:rPr>
              <a:t>Anderson</a:t>
            </a:r>
          </a:p>
          <a:p>
            <a:pPr lvl="2"/>
            <a:r>
              <a:rPr lang="en-US" dirty="0">
                <a:latin typeface="Calibri" panose="020F0502020204030204" pitchFamily="34" charset="0"/>
              </a:rPr>
              <a:t>Cannon</a:t>
            </a:r>
          </a:p>
          <a:p>
            <a:pPr lvl="2"/>
            <a:r>
              <a:rPr lang="en-US" dirty="0">
                <a:latin typeface="Calibri" panose="020F0502020204030204" pitchFamily="34" charset="0"/>
              </a:rPr>
              <a:t>Claiborne</a:t>
            </a:r>
          </a:p>
          <a:p>
            <a:pPr lvl="2"/>
            <a:r>
              <a:rPr lang="en-US" dirty="0">
                <a:latin typeface="Calibri" panose="020F0502020204030204" pitchFamily="34" charset="0"/>
              </a:rPr>
              <a:t>Cumberland</a:t>
            </a:r>
          </a:p>
          <a:p>
            <a:pPr lvl="2"/>
            <a:r>
              <a:rPr lang="en-US" dirty="0">
                <a:latin typeface="Calibri" panose="020F0502020204030204" pitchFamily="34" charset="0"/>
              </a:rPr>
              <a:t>Jefferson</a:t>
            </a:r>
          </a:p>
          <a:p>
            <a:pPr lvl="2"/>
            <a:r>
              <a:rPr lang="en-US" dirty="0">
                <a:latin typeface="Calibri" panose="020F0502020204030204" pitchFamily="34" charset="0"/>
              </a:rPr>
              <a:t>McMinn</a:t>
            </a:r>
          </a:p>
          <a:p>
            <a:pPr lvl="2"/>
            <a:r>
              <a:rPr lang="en-US" dirty="0">
                <a:latin typeface="Calibri" panose="020F0502020204030204" pitchFamily="34" charset="0"/>
              </a:rPr>
              <a:t>Marion</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50</a:t>
            </a:fld>
            <a:endParaRPr lang="en-US" dirty="0"/>
          </a:p>
        </p:txBody>
      </p:sp>
      <p:sp>
        <p:nvSpPr>
          <p:cNvPr id="6" name="Content Placeholder 2"/>
          <p:cNvSpPr txBox="1">
            <a:spLocks/>
          </p:cNvSpPr>
          <p:nvPr/>
        </p:nvSpPr>
        <p:spPr>
          <a:xfrm>
            <a:off x="2516373" y="1017361"/>
            <a:ext cx="2445488" cy="346055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lumMod val="85000"/>
                    <a:lumOff val="15000"/>
                  </a:schemeClr>
                </a:solidFill>
                <a:latin typeface="Georgia"/>
                <a:ea typeface="+mn-ea"/>
                <a:cs typeface="Georgia"/>
              </a:defRPr>
            </a:lvl1pPr>
            <a:lvl2pPr marL="742950" indent="-285750" algn="l" defTabSz="457200" rtl="0" eaLnBrk="1" latinLnBrk="0" hangingPunct="1">
              <a:spcBef>
                <a:spcPct val="20000"/>
              </a:spcBef>
              <a:buFont typeface="Arial"/>
              <a:buChar char="–"/>
              <a:defRPr sz="2000" kern="1200">
                <a:solidFill>
                  <a:schemeClr val="tx1">
                    <a:lumMod val="85000"/>
                    <a:lumOff val="15000"/>
                  </a:schemeClr>
                </a:solidFill>
                <a:latin typeface="Georgia"/>
                <a:ea typeface="+mn-ea"/>
                <a:cs typeface="Georgia"/>
              </a:defRPr>
            </a:lvl2pPr>
            <a:lvl3pPr marL="1143000" indent="-228600" algn="l" defTabSz="457200" rtl="0" eaLnBrk="1" latinLnBrk="0" hangingPunct="1">
              <a:spcBef>
                <a:spcPct val="20000"/>
              </a:spcBef>
              <a:buFont typeface="Arial"/>
              <a:buChar char="•"/>
              <a:defRPr sz="1800" kern="1200">
                <a:solidFill>
                  <a:schemeClr val="tx1">
                    <a:lumMod val="85000"/>
                    <a:lumOff val="15000"/>
                  </a:schemeClr>
                </a:solidFill>
                <a:latin typeface="Georgia"/>
                <a:ea typeface="+mn-ea"/>
                <a:cs typeface="Georgia"/>
              </a:defRPr>
            </a:lvl3pPr>
            <a:lvl4pPr marL="1600200" indent="-228600" algn="l" defTabSz="457200" rtl="0" eaLnBrk="1" latinLnBrk="0" hangingPunct="1">
              <a:spcBef>
                <a:spcPct val="20000"/>
              </a:spcBef>
              <a:buFont typeface="Arial"/>
              <a:buChar char="–"/>
              <a:defRPr sz="1600" kern="1200">
                <a:solidFill>
                  <a:schemeClr val="tx1">
                    <a:lumMod val="85000"/>
                    <a:lumOff val="15000"/>
                  </a:schemeClr>
                </a:solidFill>
                <a:latin typeface="Georgia"/>
                <a:ea typeface="+mn-ea"/>
                <a:cs typeface="Georgia"/>
              </a:defRPr>
            </a:lvl4pPr>
            <a:lvl5pPr marL="2057400" indent="-228600" algn="l" defTabSz="457200" rtl="0" eaLnBrk="1" latinLnBrk="0" hangingPunct="1">
              <a:spcBef>
                <a:spcPct val="20000"/>
              </a:spcBef>
              <a:buFont typeface="Arial"/>
              <a:buChar char="»"/>
              <a:defRPr sz="1400" kern="1200">
                <a:solidFill>
                  <a:schemeClr val="tx1">
                    <a:lumMod val="85000"/>
                    <a:lumOff val="15000"/>
                  </a:schemeClr>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a:p>
            <a:pPr marL="457200" lvl="1" indent="0">
              <a:buNone/>
            </a:pPr>
            <a:endParaRPr lang="en-US" b="1" dirty="0">
              <a:latin typeface="Calibri" panose="020F0502020204030204" pitchFamily="34" charset="0"/>
            </a:endParaRPr>
          </a:p>
          <a:p>
            <a:pPr lvl="2"/>
            <a:r>
              <a:rPr lang="en-US" dirty="0">
                <a:latin typeface="Calibri" panose="020F0502020204030204" pitchFamily="34" charset="0"/>
              </a:rPr>
              <a:t>Monroe</a:t>
            </a:r>
          </a:p>
          <a:p>
            <a:pPr lvl="2"/>
            <a:r>
              <a:rPr lang="en-US" dirty="0">
                <a:latin typeface="Calibri" panose="020F0502020204030204" pitchFamily="34" charset="0"/>
              </a:rPr>
              <a:t>Putnam</a:t>
            </a:r>
          </a:p>
          <a:p>
            <a:pPr lvl="2"/>
            <a:r>
              <a:rPr lang="en-US" dirty="0">
                <a:latin typeface="Calibri" panose="020F0502020204030204" pitchFamily="34" charset="0"/>
              </a:rPr>
              <a:t>Roane</a:t>
            </a:r>
          </a:p>
          <a:p>
            <a:pPr lvl="2"/>
            <a:r>
              <a:rPr lang="en-US" dirty="0">
                <a:latin typeface="Calibri" panose="020F0502020204030204" pitchFamily="34" charset="0"/>
              </a:rPr>
              <a:t>Sevier</a:t>
            </a:r>
          </a:p>
          <a:p>
            <a:pPr lvl="2"/>
            <a:r>
              <a:rPr lang="en-US" dirty="0">
                <a:latin typeface="Calibri" panose="020F0502020204030204" pitchFamily="34" charset="0"/>
              </a:rPr>
              <a:t>White</a:t>
            </a:r>
          </a:p>
        </p:txBody>
      </p:sp>
    </p:spTree>
    <p:extLst>
      <p:ext uri="{BB962C8B-B14F-4D97-AF65-F5344CB8AC3E}">
        <p14:creationId xmlns:p14="http://schemas.microsoft.com/office/powerpoint/2010/main" val="961721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Care Sub-Index</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51</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45489281"/>
              </p:ext>
            </p:extLst>
          </p:nvPr>
        </p:nvGraphicFramePr>
        <p:xfrm>
          <a:off x="640080" y="854727"/>
          <a:ext cx="7863840" cy="3771900"/>
        </p:xfrm>
        <a:graphic>
          <a:graphicData uri="http://schemas.openxmlformats.org/drawingml/2006/table">
            <a:tbl>
              <a:tblPr firstRow="1" bandRow="1">
                <a:tableStyleId>{5C22544A-7EE6-4342-B048-85BDC9FD1C3A}</a:tableStyleId>
              </a:tblPr>
              <a:tblGrid>
                <a:gridCol w="36576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tblGrid>
              <a:tr h="251460">
                <a:tc>
                  <a:txBody>
                    <a:bodyPr/>
                    <a:lstStyle/>
                    <a:p>
                      <a:pPr algn="l"/>
                      <a:endParaRPr lang="en-US" sz="1050" kern="0" baseline="0" dirty="0">
                        <a:solidFill>
                          <a:schemeClr val="tx1"/>
                        </a:solidFill>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Measure</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Target</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Weight</a:t>
                      </a:r>
                    </a:p>
                  </a:txBody>
                  <a:tcPr marL="34778" marR="34778"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0"/>
                  </a:ext>
                </a:extLst>
              </a:tr>
              <a:tr h="251460">
                <a:tc>
                  <a:txBody>
                    <a:bodyPr/>
                    <a:lstStyle/>
                    <a:p>
                      <a:pPr algn="l"/>
                      <a:r>
                        <a:rPr lang="en-US" sz="1050" kern="0" baseline="0" dirty="0"/>
                        <a:t>1.</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Population within 10 miles of an urgent care center (%)</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1"/>
                  </a:ext>
                </a:extLst>
              </a:tr>
              <a:tr h="251460">
                <a:tc>
                  <a:txBody>
                    <a:bodyPr/>
                    <a:lstStyle/>
                    <a:p>
                      <a:pPr algn="l"/>
                      <a:r>
                        <a:rPr lang="en-US" sz="1050" kern="0" baseline="0" dirty="0"/>
                        <a:t>2.</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Population within 10 miles of an urgent care center open nights and weekends (%)</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2"/>
                  </a:ext>
                </a:extLst>
              </a:tr>
              <a:tr h="251460">
                <a:tc>
                  <a:txBody>
                    <a:bodyPr/>
                    <a:lstStyle/>
                    <a:p>
                      <a:pPr algn="l"/>
                      <a:r>
                        <a:rPr lang="en-US" sz="1050" kern="0" baseline="0" dirty="0"/>
                        <a:t>3.</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Population within 10 miles of an urgent care facility or emergency department (%)</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3"/>
                  </a:ext>
                </a:extLst>
              </a:tr>
              <a:tr h="251460">
                <a:tc>
                  <a:txBody>
                    <a:bodyPr/>
                    <a:lstStyle/>
                    <a:p>
                      <a:pPr algn="l"/>
                      <a:r>
                        <a:rPr lang="en-US" sz="1050" kern="0" baseline="0" dirty="0"/>
                        <a:t>4.</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Population within 15 miles of an emergency department (%)</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4"/>
                  </a:ext>
                </a:extLst>
              </a:tr>
              <a:tr h="251460">
                <a:tc>
                  <a:txBody>
                    <a:bodyPr/>
                    <a:lstStyle/>
                    <a:p>
                      <a:pPr algn="l"/>
                      <a:r>
                        <a:rPr lang="en-US" sz="1050" kern="0" baseline="0" dirty="0"/>
                        <a:t>5.</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Population within 15 miles of an acute care hospital (%)</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5"/>
                  </a:ext>
                </a:extLst>
              </a:tr>
              <a:tr h="251460">
                <a:tc>
                  <a:txBody>
                    <a:bodyPr/>
                    <a:lstStyle/>
                    <a:p>
                      <a:pPr algn="l"/>
                      <a:r>
                        <a:rPr lang="en-US" sz="1050" kern="0" baseline="0" dirty="0"/>
                        <a:t>6.</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Pediatric Readiness of Emergency Department </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4.0%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6"/>
                  </a:ext>
                </a:extLst>
              </a:tr>
              <a:tr h="251460">
                <a:tc>
                  <a:txBody>
                    <a:bodyPr/>
                    <a:lstStyle/>
                    <a:p>
                      <a:pPr algn="l"/>
                      <a:r>
                        <a:rPr lang="en-US" sz="1050" kern="0" baseline="0" dirty="0"/>
                        <a:t>7.</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Excessive Emergency Department Wait Times</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3.0%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7"/>
                  </a:ext>
                </a:extLst>
              </a:tr>
              <a:tr h="251460">
                <a:tc>
                  <a:txBody>
                    <a:bodyPr/>
                    <a:lstStyle/>
                    <a:p>
                      <a:pPr algn="l"/>
                      <a:r>
                        <a:rPr lang="en-US" sz="1050" kern="0" baseline="0" dirty="0"/>
                        <a:t>8.</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Specialist Recruitment and Retention</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3.0%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8"/>
                  </a:ext>
                </a:extLst>
              </a:tr>
              <a:tr h="251460">
                <a:tc>
                  <a:txBody>
                    <a:bodyPr/>
                    <a:lstStyle/>
                    <a:p>
                      <a:pPr algn="l"/>
                      <a:r>
                        <a:rPr lang="en-US" sz="1050" kern="0" baseline="0" dirty="0"/>
                        <a:t>9.</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effectLst/>
                          <a:latin typeface="+mn-lt"/>
                          <a:ea typeface="Calibri"/>
                          <a:cs typeface="Times New Roman"/>
                        </a:rPr>
                        <a:t>Personal Care Provider</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Maintain or 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3.5%</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9"/>
                  </a:ext>
                </a:extLst>
              </a:tr>
              <a:tr h="251460">
                <a:tc>
                  <a:txBody>
                    <a:bodyPr/>
                    <a:lstStyle/>
                    <a:p>
                      <a:pPr algn="l"/>
                      <a:r>
                        <a:rPr lang="en-US" sz="1050" kern="0" baseline="0" dirty="0"/>
                        <a:t>10.</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Preventable Hospitalizations – Medicare</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 </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rgbClr val="000000"/>
                          </a:solidFill>
                          <a:effectLst/>
                          <a:latin typeface="+mn-lt"/>
                          <a:ea typeface="Calibri"/>
                          <a:cs typeface="Times New Roman"/>
                        </a:rPr>
                        <a:t>2.5%</a:t>
                      </a:r>
                      <a:endParaRPr lang="en-US" sz="1050" kern="0" baseline="0" dirty="0">
                        <a:effectLst/>
                        <a:latin typeface="+mn-lt"/>
                        <a:ea typeface="Calibri"/>
                        <a:cs typeface="Times New Roman"/>
                      </a:endParaRP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0"/>
                  </a:ext>
                </a:extLst>
              </a:tr>
              <a:tr h="251460">
                <a:tc>
                  <a:txBody>
                    <a:bodyPr/>
                    <a:lstStyle/>
                    <a:p>
                      <a:pPr algn="l"/>
                      <a:r>
                        <a:rPr lang="en-US" sz="1050" kern="0" baseline="0" dirty="0"/>
                        <a:t>11.</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Preventable Hospitalizations – Adults</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rgbClr val="000000"/>
                          </a:solidFill>
                          <a:effectLst/>
                          <a:latin typeface="+mn-lt"/>
                          <a:ea typeface="Calibri"/>
                          <a:cs typeface="Times New Roman"/>
                        </a:rPr>
                        <a:t>3.5%</a:t>
                      </a:r>
                      <a:endParaRPr lang="en-US" sz="1050" kern="0" baseline="0" dirty="0">
                        <a:effectLst/>
                        <a:latin typeface="+mn-lt"/>
                        <a:ea typeface="Calibri"/>
                        <a:cs typeface="Times New Roman"/>
                      </a:endParaRP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1"/>
                  </a:ext>
                </a:extLst>
              </a:tr>
              <a:tr h="251460">
                <a:tc>
                  <a:txBody>
                    <a:bodyPr/>
                    <a:lstStyle/>
                    <a:p>
                      <a:pPr algn="l"/>
                      <a:r>
                        <a:rPr lang="en-US" sz="1050" kern="0" baseline="0" dirty="0"/>
                        <a:t>12.</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Screening – Breast Cancer</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2.0%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2"/>
                  </a:ext>
                </a:extLst>
              </a:tr>
              <a:tr h="251460">
                <a:tc>
                  <a:txBody>
                    <a:bodyPr/>
                    <a:lstStyle/>
                    <a:p>
                      <a:pPr algn="l"/>
                      <a:r>
                        <a:rPr lang="en-US" sz="1050" kern="0" baseline="0" dirty="0"/>
                        <a:t>13.</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Screening – Cervical Cancer</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2.0%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3"/>
                  </a:ext>
                </a:extLst>
              </a:tr>
              <a:tr h="251460">
                <a:tc>
                  <a:txBody>
                    <a:bodyPr/>
                    <a:lstStyle/>
                    <a:p>
                      <a:pPr algn="l"/>
                      <a:r>
                        <a:rPr lang="en-US" sz="1050" kern="0" baseline="0" dirty="0"/>
                        <a:t>14.</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spcBef>
                          <a:spcPts val="0"/>
                        </a:spcBef>
                        <a:spcAft>
                          <a:spcPts val="1200"/>
                        </a:spcAft>
                      </a:pPr>
                      <a:r>
                        <a:rPr lang="en-US" sz="1050" kern="0" baseline="0" dirty="0">
                          <a:solidFill>
                            <a:srgbClr val="000000"/>
                          </a:solidFill>
                          <a:effectLst/>
                          <a:latin typeface="+mn-lt"/>
                          <a:ea typeface="Calibri"/>
                          <a:cs typeface="Times New Roman"/>
                        </a:rPr>
                        <a:t>Screening - Colorectal Cancer</a:t>
                      </a:r>
                      <a:endParaRPr lang="en-US" sz="1050" kern="0" baseline="0" dirty="0">
                        <a:effectLst/>
                        <a:latin typeface="+mn-lt"/>
                        <a:ea typeface="Calibri"/>
                        <a:cs typeface="Times New Roman"/>
                      </a:endParaRPr>
                    </a:p>
                  </a:txBody>
                  <a:tcPr marL="34778" marR="34778" marT="0" marB="0">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Improve</a:t>
                      </a:r>
                    </a:p>
                  </a:txBody>
                  <a:tcPr marL="34778" marR="34778" marT="0" marB="0" anchor="ctr">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effectLst/>
                          <a:latin typeface="+mn-lt"/>
                          <a:ea typeface="Calibri"/>
                          <a:cs typeface="Times New Roman"/>
                        </a:rPr>
                        <a:t>2.0%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227775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Care Sub-Index</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52</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42247764"/>
              </p:ext>
            </p:extLst>
          </p:nvPr>
        </p:nvGraphicFramePr>
        <p:xfrm>
          <a:off x="640080" y="854727"/>
          <a:ext cx="7863840" cy="3268980"/>
        </p:xfrm>
        <a:graphic>
          <a:graphicData uri="http://schemas.openxmlformats.org/drawingml/2006/table">
            <a:tbl>
              <a:tblPr firstRow="1" bandRow="1">
                <a:tableStyleId>{5C22544A-7EE6-4342-B048-85BDC9FD1C3A}</a:tableStyleId>
              </a:tblPr>
              <a:tblGrid>
                <a:gridCol w="36576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tblGrid>
              <a:tr h="251460">
                <a:tc>
                  <a:txBody>
                    <a:bodyPr/>
                    <a:lstStyle/>
                    <a:p>
                      <a:pPr algn="l"/>
                      <a:endParaRPr lang="en-US" sz="1050" kern="0" baseline="0" dirty="0">
                        <a:solidFill>
                          <a:schemeClr val="tx1"/>
                        </a:solidFill>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Measure</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Target</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Weight</a:t>
                      </a:r>
                    </a:p>
                  </a:txBody>
                  <a:tcPr marL="34778" marR="34778"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0"/>
                  </a:ext>
                </a:extLst>
              </a:tr>
              <a:tr h="251460">
                <a:tc>
                  <a:txBody>
                    <a:bodyPr/>
                    <a:lstStyle/>
                    <a:p>
                      <a:pPr algn="l"/>
                      <a:r>
                        <a:rPr lang="en-US" sz="1050" kern="0" baseline="0" dirty="0"/>
                        <a:t>15.</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Screening – Diabetes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effectLst/>
                          <a:latin typeface="+mn-lt"/>
                          <a:ea typeface="Calibri"/>
                          <a:cs typeface="Times New Roman"/>
                        </a:rPr>
                        <a:t>3.0%</a:t>
                      </a: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1"/>
                  </a:ext>
                </a:extLst>
              </a:tr>
              <a:tr h="251460">
                <a:tc>
                  <a:txBody>
                    <a:bodyPr/>
                    <a:lstStyle/>
                    <a:p>
                      <a:pPr algn="l"/>
                      <a:r>
                        <a:rPr lang="en-US" sz="1050" kern="0" baseline="0" dirty="0"/>
                        <a:t>16.</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Screening – Hypertension</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effectLst/>
                          <a:latin typeface="+mn-lt"/>
                          <a:ea typeface="Calibri"/>
                          <a:cs typeface="Times New Roman"/>
                        </a:rPr>
                        <a:t>4.0%</a:t>
                      </a: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2"/>
                  </a:ext>
                </a:extLst>
              </a:tr>
              <a:tr h="251460">
                <a:tc>
                  <a:txBody>
                    <a:bodyPr/>
                    <a:lstStyle/>
                    <a:p>
                      <a:pPr algn="l"/>
                      <a:r>
                        <a:rPr lang="en-US" sz="1050" kern="0" baseline="0" dirty="0"/>
                        <a:t>17.</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Asthma ED Visits – Age 0-4</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effectLst/>
                          <a:latin typeface="+mn-lt"/>
                          <a:ea typeface="Calibri"/>
                          <a:cs typeface="Times New Roman"/>
                        </a:rPr>
                        <a:t>2.5%</a:t>
                      </a:r>
                    </a:p>
                  </a:txBody>
                  <a:tcPr marL="34778" marR="34778" marT="0" marB="0" anchor="b">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3"/>
                  </a:ext>
                </a:extLst>
              </a:tr>
              <a:tr h="251460">
                <a:tc>
                  <a:txBody>
                    <a:bodyPr/>
                    <a:lstStyle/>
                    <a:p>
                      <a:pPr algn="l"/>
                      <a:r>
                        <a:rPr lang="en-US" sz="1050" kern="0" baseline="0" dirty="0"/>
                        <a:t>18.</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Asthma ED Visits – Age 5-14</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effectLst/>
                          <a:latin typeface="+mn-lt"/>
                          <a:ea typeface="Calibri"/>
                          <a:cs typeface="Times New Roman"/>
                        </a:rPr>
                        <a:t>2.5%</a:t>
                      </a:r>
                    </a:p>
                  </a:txBody>
                  <a:tcPr marL="34778" marR="34778" marT="0" marB="0" anchor="b">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4"/>
                  </a:ext>
                </a:extLst>
              </a:tr>
              <a:tr h="251460">
                <a:tc>
                  <a:txBody>
                    <a:bodyPr/>
                    <a:lstStyle/>
                    <a:p>
                      <a:pPr algn="l"/>
                      <a:r>
                        <a:rPr lang="en-US" sz="1050" kern="0" baseline="0" dirty="0"/>
                        <a:t>19.</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Prenatal care in the first trimester</a:t>
                      </a: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tabLst>
                          <a:tab pos="615950" algn="l"/>
                        </a:tabLs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effectLst/>
                          <a:latin typeface="+mn-lt"/>
                          <a:ea typeface="Calibri"/>
                          <a:cs typeface="Times New Roman"/>
                        </a:rPr>
                        <a:t>2.0%</a:t>
                      </a:r>
                    </a:p>
                  </a:txBody>
                  <a:tcPr marL="34778" marR="34778" marT="0" marB="0" anchor="b">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5"/>
                  </a:ext>
                </a:extLst>
              </a:tr>
              <a:tr h="251460">
                <a:tc>
                  <a:txBody>
                    <a:bodyPr/>
                    <a:lstStyle/>
                    <a:p>
                      <a:pPr algn="l"/>
                      <a:r>
                        <a:rPr lang="en-US" sz="1050" kern="0" baseline="0" dirty="0"/>
                        <a:t>20.</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Follow-Up After Hospitalization for Mental Illness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3.5%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6"/>
                  </a:ext>
                </a:extLst>
              </a:tr>
              <a:tr h="251460">
                <a:tc>
                  <a:txBody>
                    <a:bodyPr/>
                    <a:lstStyle/>
                    <a:p>
                      <a:pPr algn="l"/>
                      <a:r>
                        <a:rPr lang="en-US" sz="1050" kern="0" baseline="0" dirty="0"/>
                        <a:t>21.</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Follow-Up After Hospitalization for Mental Illness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3.5%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7"/>
                  </a:ext>
                </a:extLst>
              </a:tr>
              <a:tr h="251460">
                <a:tc>
                  <a:txBody>
                    <a:bodyPr/>
                    <a:lstStyle/>
                    <a:p>
                      <a:pPr algn="l"/>
                      <a:r>
                        <a:rPr lang="en-US" sz="1050" kern="0" baseline="0" dirty="0"/>
                        <a:t>22.</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Antidepressant Medication Management – Effective Acute Phase Treatment</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1.5%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8"/>
                  </a:ext>
                </a:extLst>
              </a:tr>
              <a:tr h="251460">
                <a:tc>
                  <a:txBody>
                    <a:bodyPr/>
                    <a:lstStyle/>
                    <a:p>
                      <a:pPr algn="l"/>
                      <a:r>
                        <a:rPr lang="en-US" sz="1050" kern="0" baseline="0" dirty="0"/>
                        <a:t>23.</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Antidepressant Medication Management – Effective Continuation Phase Treatment</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1.5%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9"/>
                  </a:ext>
                </a:extLst>
              </a:tr>
              <a:tr h="251460">
                <a:tc>
                  <a:txBody>
                    <a:bodyPr/>
                    <a:lstStyle/>
                    <a:p>
                      <a:pPr algn="l"/>
                      <a:r>
                        <a:rPr lang="en-US" sz="1050" kern="0" baseline="0" dirty="0"/>
                        <a:t>24.</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Engagement of Alcohol or Drug Treatment</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3.5%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0"/>
                  </a:ext>
                </a:extLst>
              </a:tr>
              <a:tr h="249464">
                <a:tc>
                  <a:txBody>
                    <a:bodyPr/>
                    <a:lstStyle/>
                    <a:p>
                      <a:pPr algn="l"/>
                      <a:r>
                        <a:rPr lang="en-US" sz="1050" kern="0" baseline="0" dirty="0"/>
                        <a:t>25.</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Rate of SBIRT administration - hospital admissions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3.5%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1"/>
                  </a:ext>
                </a:extLst>
              </a:tr>
              <a:tr h="251460">
                <a:tc>
                  <a:txBody>
                    <a:bodyPr/>
                    <a:lstStyle/>
                    <a:p>
                      <a:pPr algn="l"/>
                      <a:r>
                        <a:rPr lang="en-US" sz="1050" kern="0" baseline="0" dirty="0"/>
                        <a:t>26.</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Rate of SBIRT administration - ED visits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effectLst/>
                          <a:latin typeface="+mn-lt"/>
                          <a:ea typeface="Calibri"/>
                          <a:cs typeface="Times New Roman"/>
                        </a:rPr>
                        <a:t>Improve</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3.5%</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2835732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Access to Care Sub-Index</a:t>
            </a: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53</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171283204"/>
              </p:ext>
            </p:extLst>
          </p:nvPr>
        </p:nvGraphicFramePr>
        <p:xfrm>
          <a:off x="640080" y="854727"/>
          <a:ext cx="7863840" cy="1325880"/>
        </p:xfrm>
        <a:graphic>
          <a:graphicData uri="http://schemas.openxmlformats.org/drawingml/2006/table">
            <a:tbl>
              <a:tblPr firstRow="1" bandRow="1">
                <a:tableStyleId>{5C22544A-7EE6-4342-B048-85BDC9FD1C3A}</a:tableStyleId>
              </a:tblPr>
              <a:tblGrid>
                <a:gridCol w="36576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tblGrid>
              <a:tr h="251460">
                <a:tc>
                  <a:txBody>
                    <a:bodyPr/>
                    <a:lstStyle/>
                    <a:p>
                      <a:pPr algn="l"/>
                      <a:endParaRPr lang="en-US" sz="1050" kern="0" baseline="0" dirty="0">
                        <a:solidFill>
                          <a:schemeClr val="tx1"/>
                        </a:solidFill>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Measure</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Target</a:t>
                      </a:r>
                    </a:p>
                  </a:txBody>
                  <a:tcPr marL="34778" marR="34778" marT="0" marB="0" anchor="ct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l">
                        <a:spcBef>
                          <a:spcPts val="0"/>
                        </a:spcBef>
                        <a:spcAft>
                          <a:spcPts val="1200"/>
                        </a:spcAft>
                      </a:pPr>
                      <a:r>
                        <a:rPr lang="en-US" sz="1050" kern="0" baseline="0" dirty="0">
                          <a:solidFill>
                            <a:schemeClr val="tx1"/>
                          </a:solidFill>
                          <a:effectLst/>
                          <a:latin typeface="+mn-lt"/>
                          <a:ea typeface="Calibri"/>
                          <a:cs typeface="Times New Roman"/>
                        </a:rPr>
                        <a:t>Weight</a:t>
                      </a:r>
                    </a:p>
                  </a:txBody>
                  <a:tcPr marL="34778" marR="34778"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0"/>
                  </a:ext>
                </a:extLst>
              </a:tr>
              <a:tr h="251460">
                <a:tc>
                  <a:txBody>
                    <a:bodyPr/>
                    <a:lstStyle/>
                    <a:p>
                      <a:pPr algn="l"/>
                      <a:r>
                        <a:rPr lang="en-US" sz="1050" kern="0" baseline="0" dirty="0"/>
                        <a:t>27.</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Patient Satisfaction and Access Surveys</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600" dirty="0">
                          <a:effectLst/>
                          <a:latin typeface="+mn-lt"/>
                          <a:ea typeface="Calibri"/>
                          <a:cs typeface="Times New Roman"/>
                        </a:rPr>
                        <a:t>Successful completion of patient satisfaction and access surveys, according to Section 4.02(c)(iii)</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dirty="0">
                          <a:solidFill>
                            <a:srgbClr val="000000"/>
                          </a:solidFill>
                          <a:effectLst/>
                          <a:latin typeface="+mn-lt"/>
                          <a:ea typeface="Calibri"/>
                          <a:cs typeface="Times New Roman"/>
                        </a:rPr>
                        <a:t>10%</a:t>
                      </a:r>
                      <a:endParaRPr lang="en-US" sz="1050"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1"/>
                  </a:ext>
                </a:extLst>
              </a:tr>
              <a:tr h="251460">
                <a:tc>
                  <a:txBody>
                    <a:bodyPr/>
                    <a:lstStyle/>
                    <a:p>
                      <a:pPr algn="l"/>
                      <a:r>
                        <a:rPr lang="en-US" sz="1050" kern="0" baseline="0" dirty="0"/>
                        <a:t>28.</a:t>
                      </a:r>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1050" dirty="0">
                          <a:solidFill>
                            <a:srgbClr val="000000"/>
                          </a:solidFill>
                          <a:effectLst/>
                          <a:latin typeface="+mn-lt"/>
                          <a:ea typeface="Calibri"/>
                          <a:cs typeface="Times New Roman"/>
                        </a:rPr>
                        <a:t>Patient Satisfaction and Access Survey – Response Report</a:t>
                      </a: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spcBef>
                          <a:spcPts val="0"/>
                        </a:spcBef>
                        <a:spcAft>
                          <a:spcPts val="1200"/>
                        </a:spcAft>
                      </a:pPr>
                      <a:r>
                        <a:rPr lang="en-US" sz="600" dirty="0">
                          <a:effectLst/>
                          <a:latin typeface="+mn-lt"/>
                          <a:ea typeface="Calibri"/>
                          <a:cs typeface="Times New Roman"/>
                        </a:rPr>
                        <a:t>Report documents a satisfactory plan for the New Health System to address deficiencies and opportunities for improvement related to perceived access to care services and documents satisfactory progress towards the plan.</a:t>
                      </a:r>
                    </a:p>
                  </a:txBody>
                  <a:tcPr marL="34778" marR="34778" marT="0" marB="0">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tc>
                  <a:txBody>
                    <a:bodyPr/>
                    <a:lstStyle/>
                    <a:p>
                      <a:pPr marL="0" marR="0" algn="ctr">
                        <a:spcBef>
                          <a:spcPts val="0"/>
                        </a:spcBef>
                        <a:spcAft>
                          <a:spcPts val="1200"/>
                        </a:spcAft>
                      </a:pPr>
                      <a:r>
                        <a:rPr lang="en-US" sz="1050" u="none" dirty="0">
                          <a:solidFill>
                            <a:srgbClr val="000000"/>
                          </a:solidFill>
                          <a:effectLst/>
                          <a:latin typeface="+mn-lt"/>
                          <a:ea typeface="Calibri"/>
                          <a:cs typeface="Times New Roman"/>
                        </a:rPr>
                        <a:t>10%</a:t>
                      </a:r>
                      <a:endParaRPr lang="en-US" sz="1050" u="none" dirty="0">
                        <a:effectLst/>
                        <a:latin typeface="+mn-lt"/>
                        <a:ea typeface="Calibri"/>
                        <a:cs typeface="Times New Roman"/>
                      </a:endParaRPr>
                    </a:p>
                  </a:txBody>
                  <a:tcPr marL="34778" marR="34778" marT="0" marB="0">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solidFill>
                        <a:srgbClr val="0C6599"/>
                      </a:solidFill>
                      <a:prstDash val="solid"/>
                      <a:round/>
                      <a:headEnd type="none" w="med" len="med"/>
                      <a:tailEnd type="none" w="med" len="med"/>
                    </a:lnB>
                    <a:noFill/>
                  </a:tcPr>
                </a:tc>
                <a:extLst>
                  <a:ext uri="{0D108BD9-81ED-4DB2-BD59-A6C34878D82A}">
                    <a16:rowId xmlns:a16="http://schemas.microsoft.com/office/drawing/2014/main" val="10002"/>
                  </a:ext>
                </a:extLst>
              </a:tr>
              <a:tr h="251460">
                <a:tc>
                  <a:txBody>
                    <a:bodyPr/>
                    <a:lstStyle/>
                    <a:p>
                      <a:pPr algn="l"/>
                      <a:endParaRPr lang="en-US" sz="1050" kern="0" baseline="0" dirty="0"/>
                    </a:p>
                  </a:txBody>
                  <a:tcPr anchor="ctr">
                    <a:lnL w="12700" cap="flat" cmpd="sng" algn="ctr">
                      <a:noFill/>
                      <a:prstDash val="solid"/>
                      <a:round/>
                      <a:headEnd type="none" w="med" len="med"/>
                      <a:tailEnd type="none" w="med" len="med"/>
                    </a:lnL>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spcBef>
                          <a:spcPts val="0"/>
                        </a:spcBef>
                        <a:spcAft>
                          <a:spcPts val="1200"/>
                        </a:spcAft>
                      </a:pPr>
                      <a:endParaRPr lang="en-US" sz="1050" dirty="0">
                        <a:effectLst/>
                        <a:latin typeface="+mn-lt"/>
                        <a:ea typeface="Calibri"/>
                        <a:cs typeface="Times New Roman"/>
                      </a:endParaRPr>
                    </a:p>
                  </a:txBody>
                  <a:tcPr marL="34778" marR="34778" marT="0" marB="0" anchor="ctr">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r">
                        <a:spcBef>
                          <a:spcPts val="0"/>
                        </a:spcBef>
                        <a:spcAft>
                          <a:spcPts val="1200"/>
                        </a:spcAft>
                      </a:pPr>
                      <a:r>
                        <a:rPr lang="en-US" sz="1050" b="1" dirty="0">
                          <a:effectLst/>
                          <a:latin typeface="+mn-lt"/>
                          <a:ea typeface="Calibri"/>
                          <a:cs typeface="Times New Roman"/>
                        </a:rPr>
                        <a:t>Total</a:t>
                      </a:r>
                    </a:p>
                  </a:txBody>
                  <a:tcPr marL="34778" marR="34778" marT="0" marB="0" anchor="ctr">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ctr">
                        <a:spcBef>
                          <a:spcPts val="0"/>
                        </a:spcBef>
                        <a:spcAft>
                          <a:spcPts val="1200"/>
                        </a:spcAft>
                      </a:pPr>
                      <a:r>
                        <a:rPr lang="en-US" sz="1050" b="1" u="none" dirty="0">
                          <a:effectLst/>
                          <a:latin typeface="+mn-lt"/>
                          <a:ea typeface="Calibri"/>
                          <a:cs typeface="Times New Roman"/>
                        </a:rPr>
                        <a:t>100%</a:t>
                      </a:r>
                    </a:p>
                  </a:txBody>
                  <a:tcPr marL="34778" marR="34778" marT="0" marB="0" anchor="ctr">
                    <a:lnR w="12700" cap="flat" cmpd="sng" algn="ctr">
                      <a:noFill/>
                      <a:prstDash val="solid"/>
                      <a:round/>
                      <a:headEnd type="none" w="med" len="med"/>
                      <a:tailEnd type="none" w="med" len="med"/>
                    </a:lnR>
                    <a:lnT w="12700" cap="flat" cmpd="sng" algn="ctr">
                      <a:solidFill>
                        <a:srgbClr val="0C6599"/>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82275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Other Sub-Index</a:t>
            </a:r>
          </a:p>
        </p:txBody>
      </p:sp>
      <p:sp>
        <p:nvSpPr>
          <p:cNvPr id="3" name="Content Placeholder 2"/>
          <p:cNvSpPr>
            <a:spLocks noGrp="1"/>
          </p:cNvSpPr>
          <p:nvPr>
            <p:ph idx="1"/>
          </p:nvPr>
        </p:nvSpPr>
        <p:spPr>
          <a:xfrm>
            <a:off x="457199" y="864781"/>
            <a:ext cx="4264429" cy="3404212"/>
          </a:xfrm>
        </p:spPr>
        <p:txBody>
          <a:bodyPr>
            <a:noAutofit/>
          </a:bodyPr>
          <a:lstStyle/>
          <a:p>
            <a:pPr marL="0" indent="0">
              <a:buNone/>
            </a:pPr>
            <a:r>
              <a:rPr lang="en-US" sz="1800" b="1" dirty="0"/>
              <a:t>All </a:t>
            </a:r>
            <a:r>
              <a:rPr lang="en-US" sz="1800" b="1" dirty="0" err="1"/>
              <a:t>Payor</a:t>
            </a:r>
            <a:r>
              <a:rPr lang="en-US" sz="1800" b="1" dirty="0"/>
              <a:t> Target Quality Measures</a:t>
            </a:r>
          </a:p>
          <a:p>
            <a:pPr marL="228600" indent="-228600">
              <a:buAutoNum type="arabicPeriod"/>
            </a:pPr>
            <a:r>
              <a:rPr lang="en-US" sz="1300" dirty="0"/>
              <a:t>Pressure Ulcer Rate </a:t>
            </a:r>
          </a:p>
          <a:p>
            <a:pPr marL="228600" indent="-228600">
              <a:buAutoNum type="arabicPeriod"/>
            </a:pPr>
            <a:r>
              <a:rPr lang="en-US" sz="1300" dirty="0"/>
              <a:t>Iatrogenic Pneumothorax Rate </a:t>
            </a:r>
          </a:p>
          <a:p>
            <a:pPr marL="228600" indent="-228600">
              <a:buAutoNum type="arabicPeriod"/>
            </a:pPr>
            <a:r>
              <a:rPr lang="en-US" sz="1300" dirty="0"/>
              <a:t>Central Venous Catheter-Related Blood Stream Infection Rate</a:t>
            </a:r>
          </a:p>
          <a:p>
            <a:pPr marL="228600" indent="-228600">
              <a:buAutoNum type="arabicPeriod"/>
            </a:pPr>
            <a:r>
              <a:rPr lang="en-US" sz="1300" dirty="0"/>
              <a:t>Postoperative Hip Fracture Rate</a:t>
            </a:r>
          </a:p>
          <a:p>
            <a:pPr marL="228600" indent="-228600">
              <a:buAutoNum type="arabicPeriod"/>
            </a:pPr>
            <a:r>
              <a:rPr lang="en-US" sz="1300" dirty="0"/>
              <a:t>PSI 09 Perioperative Hemorrhage or Hematoma Rate</a:t>
            </a:r>
          </a:p>
          <a:p>
            <a:pPr marL="228600" indent="-228600">
              <a:buAutoNum type="arabicPeriod"/>
            </a:pPr>
            <a:r>
              <a:rPr lang="en-US" sz="1300" dirty="0"/>
              <a:t>PSI 10 Postoperative Physiologic and Metabolic Derangement Rate</a:t>
            </a:r>
          </a:p>
          <a:p>
            <a:pPr marL="228600" indent="-228600">
              <a:buAutoNum type="arabicPeriod"/>
            </a:pPr>
            <a:r>
              <a:rPr lang="en-US" sz="1300" dirty="0"/>
              <a:t>PSI 11 Postoperative Respiratory Failure Rate</a:t>
            </a:r>
          </a:p>
          <a:p>
            <a:pPr marL="228600" indent="-228600">
              <a:buAutoNum type="arabicPeriod"/>
            </a:pPr>
            <a:r>
              <a:rPr lang="en-US" sz="1300" dirty="0"/>
              <a:t>PSI 12 Perioperative Pulmonary Embolism or Deep Vein Thrombosis Rate</a:t>
            </a:r>
          </a:p>
          <a:p>
            <a:pPr marL="227013" indent="-227013">
              <a:buFont typeface="+mj-lt"/>
              <a:buAutoNum type="arabicPeriod" startAt="9"/>
            </a:pPr>
            <a:r>
              <a:rPr lang="en-US" sz="1300" dirty="0"/>
              <a:t>PSI 13 Postoperative Sepsis Rate</a:t>
            </a:r>
          </a:p>
          <a:p>
            <a:pPr marL="228600" indent="-228600">
              <a:buFont typeface="+mj-lt"/>
              <a:buAutoNum type="arabicPeriod" startAt="9"/>
            </a:pPr>
            <a:r>
              <a:rPr lang="en-US" sz="1300" dirty="0"/>
              <a:t>PSI 14 Postoperative Wound Dehiscence Rate</a:t>
            </a:r>
          </a:p>
          <a:p>
            <a:pPr marL="228600" indent="-228600">
              <a:buAutoNum type="arabicPeriod"/>
            </a:pPr>
            <a:endParaRPr lang="en-US" sz="1300" dirty="0"/>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54</a:t>
            </a:fld>
            <a:endParaRPr lang="en-US" dirty="0"/>
          </a:p>
        </p:txBody>
      </p:sp>
      <p:sp>
        <p:nvSpPr>
          <p:cNvPr id="9" name="Content Placeholder 2"/>
          <p:cNvSpPr txBox="1">
            <a:spLocks/>
          </p:cNvSpPr>
          <p:nvPr/>
        </p:nvSpPr>
        <p:spPr>
          <a:xfrm>
            <a:off x="4971010" y="864780"/>
            <a:ext cx="4114800" cy="340030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lumMod val="85000"/>
                    <a:lumOff val="15000"/>
                  </a:schemeClr>
                </a:solidFill>
                <a:latin typeface="Georgia"/>
                <a:ea typeface="+mn-ea"/>
                <a:cs typeface="Georgia"/>
              </a:defRPr>
            </a:lvl1pPr>
            <a:lvl2pPr marL="742950" indent="-285750" algn="l" defTabSz="457200" rtl="0" eaLnBrk="1" latinLnBrk="0" hangingPunct="1">
              <a:spcBef>
                <a:spcPct val="20000"/>
              </a:spcBef>
              <a:buFont typeface="Arial"/>
              <a:buChar char="–"/>
              <a:defRPr sz="2000" kern="1200">
                <a:solidFill>
                  <a:schemeClr val="tx1">
                    <a:lumMod val="85000"/>
                    <a:lumOff val="15000"/>
                  </a:schemeClr>
                </a:solidFill>
                <a:latin typeface="Georgia"/>
                <a:ea typeface="+mn-ea"/>
                <a:cs typeface="Georgia"/>
              </a:defRPr>
            </a:lvl2pPr>
            <a:lvl3pPr marL="1143000" indent="-228600" algn="l" defTabSz="457200" rtl="0" eaLnBrk="1" latinLnBrk="0" hangingPunct="1">
              <a:spcBef>
                <a:spcPct val="20000"/>
              </a:spcBef>
              <a:buFont typeface="Arial"/>
              <a:buChar char="•"/>
              <a:defRPr sz="1800" kern="1200">
                <a:solidFill>
                  <a:schemeClr val="tx1">
                    <a:lumMod val="85000"/>
                    <a:lumOff val="15000"/>
                  </a:schemeClr>
                </a:solidFill>
                <a:latin typeface="Georgia"/>
                <a:ea typeface="+mn-ea"/>
                <a:cs typeface="Georgia"/>
              </a:defRPr>
            </a:lvl3pPr>
            <a:lvl4pPr marL="1600200" indent="-228600" algn="l" defTabSz="457200" rtl="0" eaLnBrk="1" latinLnBrk="0" hangingPunct="1">
              <a:spcBef>
                <a:spcPct val="20000"/>
              </a:spcBef>
              <a:buFont typeface="Arial"/>
              <a:buChar char="–"/>
              <a:defRPr sz="1600" kern="1200">
                <a:solidFill>
                  <a:schemeClr val="tx1">
                    <a:lumMod val="85000"/>
                    <a:lumOff val="15000"/>
                  </a:schemeClr>
                </a:solidFill>
                <a:latin typeface="Georgia"/>
                <a:ea typeface="+mn-ea"/>
                <a:cs typeface="Georgia"/>
              </a:defRPr>
            </a:lvl4pPr>
            <a:lvl5pPr marL="2057400" indent="-228600" algn="l" defTabSz="457200" rtl="0" eaLnBrk="1" latinLnBrk="0" hangingPunct="1">
              <a:spcBef>
                <a:spcPct val="20000"/>
              </a:spcBef>
              <a:buFont typeface="Arial"/>
              <a:buChar char="»"/>
              <a:defRPr sz="1400" kern="1200">
                <a:solidFill>
                  <a:schemeClr val="tx1">
                    <a:lumMod val="85000"/>
                    <a:lumOff val="15000"/>
                  </a:schemeClr>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00" dirty="0"/>
          </a:p>
          <a:p>
            <a:pPr marL="227013" indent="-227013">
              <a:buFont typeface="+mj-lt"/>
              <a:buAutoNum type="arabicPeriod" startAt="11"/>
            </a:pPr>
            <a:r>
              <a:rPr lang="en-US" sz="1300" dirty="0"/>
              <a:t>PSI 15 Accidental Puncture or Laceration Rate</a:t>
            </a:r>
          </a:p>
          <a:p>
            <a:pPr marL="228600" indent="-228600">
              <a:buFont typeface="+mj-lt"/>
              <a:buAutoNum type="arabicPeriod" startAt="11"/>
            </a:pPr>
            <a:r>
              <a:rPr lang="en-US" sz="1300" dirty="0"/>
              <a:t>Central Line-Associated Bloodstream Infection (CLABSI) Rate</a:t>
            </a:r>
          </a:p>
          <a:p>
            <a:pPr marL="228600" indent="-228600">
              <a:buFont typeface="+mj-lt"/>
              <a:buAutoNum type="arabicPeriod" startAt="11"/>
            </a:pPr>
            <a:r>
              <a:rPr lang="en-US" sz="1300" dirty="0"/>
              <a:t>Catheter-Associated Urinary Tract Infection (CAUTI) Rate</a:t>
            </a:r>
          </a:p>
          <a:p>
            <a:pPr marL="228600" indent="-228600">
              <a:buFont typeface="+mj-lt"/>
              <a:buAutoNum type="arabicPeriod" startAt="11"/>
            </a:pPr>
            <a:r>
              <a:rPr lang="en-US" sz="1300" dirty="0"/>
              <a:t>Surgical Site Infection (SSI) Rate</a:t>
            </a:r>
          </a:p>
          <a:p>
            <a:pPr marL="228600" indent="-228600">
              <a:buFont typeface="+mj-lt"/>
              <a:buAutoNum type="arabicPeriod" startAt="11"/>
            </a:pPr>
            <a:r>
              <a:rPr lang="en-US" sz="1300" dirty="0"/>
              <a:t>Methicillin-Resistant Staphylococcus Aureus (MRSA) Rate</a:t>
            </a:r>
          </a:p>
          <a:p>
            <a:pPr marL="228600" indent="-228600">
              <a:buFont typeface="+mj-lt"/>
              <a:buAutoNum type="arabicPeriod" startAt="11"/>
            </a:pPr>
            <a:r>
              <a:rPr lang="en-US" sz="1300" dirty="0"/>
              <a:t>Clostridium Difficile Infection (CDI) Rate</a:t>
            </a:r>
          </a:p>
        </p:txBody>
      </p:sp>
    </p:spTree>
    <p:extLst>
      <p:ext uri="{BB962C8B-B14F-4D97-AF65-F5344CB8AC3E}">
        <p14:creationId xmlns:p14="http://schemas.microsoft.com/office/powerpoint/2010/main" val="1393164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Index Scoring</a:t>
            </a:r>
          </a:p>
        </p:txBody>
      </p:sp>
      <p:sp>
        <p:nvSpPr>
          <p:cNvPr id="3" name="Content Placeholder 2"/>
          <p:cNvSpPr>
            <a:spLocks noGrp="1"/>
          </p:cNvSpPr>
          <p:nvPr>
            <p:ph idx="1"/>
          </p:nvPr>
        </p:nvSpPr>
        <p:spPr/>
        <p:txBody>
          <a:bodyPr>
            <a:noAutofit/>
          </a:bodyPr>
          <a:lstStyle/>
          <a:p>
            <a:r>
              <a:rPr lang="en-US" dirty="0"/>
              <a:t>Other</a:t>
            </a:r>
          </a:p>
          <a:p>
            <a:pPr lvl="1"/>
            <a:r>
              <a:rPr lang="en-US" dirty="0">
                <a:latin typeface="Calibri" panose="020F0502020204030204" pitchFamily="34" charset="0"/>
              </a:rPr>
              <a:t>25% for Achieving the Target Quality Measures </a:t>
            </a:r>
          </a:p>
          <a:p>
            <a:pPr lvl="1"/>
            <a:r>
              <a:rPr lang="en-US" dirty="0">
                <a:latin typeface="Calibri" panose="020F0502020204030204" pitchFamily="34" charset="0"/>
              </a:rPr>
              <a:t>75% for Reporting the Quality Monitoring Measures</a:t>
            </a:r>
          </a:p>
          <a:p>
            <a:pPr lvl="2"/>
            <a:r>
              <a:rPr lang="en-US" dirty="0">
                <a:latin typeface="Calibri" panose="020F0502020204030204" pitchFamily="34" charset="0"/>
              </a:rPr>
              <a:t>83 CMS measures applied to all </a:t>
            </a:r>
            <a:r>
              <a:rPr lang="en-US" dirty="0" err="1">
                <a:latin typeface="Calibri" panose="020F0502020204030204" pitchFamily="34" charset="0"/>
              </a:rPr>
              <a:t>payors</a:t>
            </a:r>
            <a:endParaRPr lang="en-US" dirty="0">
              <a:latin typeface="Calibri" panose="020F0502020204030204" pitchFamily="34" charset="0"/>
            </a:endParaRPr>
          </a:p>
        </p:txBody>
      </p:sp>
      <p:sp>
        <p:nvSpPr>
          <p:cNvPr id="5" name="Slide Number Placeholder 5"/>
          <p:cNvSpPr>
            <a:spLocks noGrp="1"/>
          </p:cNvSpPr>
          <p:nvPr>
            <p:ph type="sldNum" sz="quarter" idx="12"/>
          </p:nvPr>
        </p:nvSpPr>
        <p:spPr>
          <a:xfrm>
            <a:off x="6553200" y="4807973"/>
            <a:ext cx="2133600" cy="273844"/>
          </a:xfrm>
        </p:spPr>
        <p:txBody>
          <a:bodyPr/>
          <a:lstStyle>
            <a:lvl1pPr>
              <a:defRPr>
                <a:solidFill>
                  <a:srgbClr val="FFFFFF"/>
                </a:solidFill>
                <a:latin typeface="Corbel"/>
                <a:cs typeface="Corbel"/>
              </a:defRPr>
            </a:lvl1pPr>
          </a:lstStyle>
          <a:p>
            <a:fld id="{18BEE9AE-88CB-514F-9397-EC4CC66B0B2F}" type="slidenum">
              <a:rPr lang="en-US" smtClean="0"/>
              <a:pPr/>
              <a:t>55</a:t>
            </a:fld>
            <a:endParaRPr lang="en-US" dirty="0"/>
          </a:p>
        </p:txBody>
      </p:sp>
    </p:spTree>
    <p:extLst>
      <p:ext uri="{BB962C8B-B14F-4D97-AF65-F5344CB8AC3E}">
        <p14:creationId xmlns:p14="http://schemas.microsoft.com/office/powerpoint/2010/main" val="959517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1619</TotalTime>
  <Words>3488</Words>
  <Application>Microsoft Office PowerPoint</Application>
  <PresentationFormat>On-screen Show (16:9)</PresentationFormat>
  <Paragraphs>525</Paragraphs>
  <Slides>55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Corbel</vt:lpstr>
      <vt:lpstr>Georgia</vt:lpstr>
      <vt:lpstr>Times New Roman</vt:lpstr>
      <vt:lpstr>Office Theme</vt:lpstr>
      <vt:lpstr>Tennessee Terms of Certification SWVA Health Authority Overview and Discussion</vt:lpstr>
      <vt:lpstr>TN Terms of Certification (TOC)</vt:lpstr>
      <vt:lpstr>Article I: Definitions</vt:lpstr>
      <vt:lpstr>Key Definitions</vt:lpstr>
      <vt:lpstr>Key Definitions</vt:lpstr>
      <vt:lpstr>Key Definitions</vt:lpstr>
      <vt:lpstr>Key Definitions</vt:lpstr>
      <vt:lpstr>Article III: Monetary Obligations</vt:lpstr>
      <vt:lpstr>Monetary Obligations</vt:lpstr>
      <vt:lpstr>Expand Access to Healthcare: $140M</vt:lpstr>
      <vt:lpstr>Expand Access to Healthcare:$140M</vt:lpstr>
      <vt:lpstr>Expand Access to Healthcare:$140M</vt:lpstr>
      <vt:lpstr>Health Research and GME: $85M</vt:lpstr>
      <vt:lpstr>Population Health Improvement: $75M</vt:lpstr>
      <vt:lpstr>Region-wide HIE: $8M</vt:lpstr>
      <vt:lpstr>Facility Maintenance and Capital Ex</vt:lpstr>
      <vt:lpstr>Employee Benefits and Protections</vt:lpstr>
      <vt:lpstr>Employee Benefits and Protections</vt:lpstr>
      <vt:lpstr>Employee Benefits and Protections</vt:lpstr>
      <vt:lpstr>Employee Benefits and Protections</vt:lpstr>
      <vt:lpstr>Article IV: Non-Monetary Obligations</vt:lpstr>
      <vt:lpstr>Quality of Care</vt:lpstr>
      <vt:lpstr>Access to Healthcare Services</vt:lpstr>
      <vt:lpstr>Access to Healthcare Services</vt:lpstr>
      <vt:lpstr>Access to Healthcare Services</vt:lpstr>
      <vt:lpstr>Access to Healthcare Services</vt:lpstr>
      <vt:lpstr>Access to Healthcare Services</vt:lpstr>
      <vt:lpstr>Board Governance</vt:lpstr>
      <vt:lpstr>Board Governance</vt:lpstr>
      <vt:lpstr>Article V &amp; Addendum 1: Managed Care Contracts and Pricing Limitations</vt:lpstr>
      <vt:lpstr>Health Plan Negotiations</vt:lpstr>
      <vt:lpstr>Competing Services</vt:lpstr>
      <vt:lpstr>Competing Services</vt:lpstr>
      <vt:lpstr>Physician Services</vt:lpstr>
      <vt:lpstr>Vendor Contracts</vt:lpstr>
      <vt:lpstr>Vendor Contracts</vt:lpstr>
      <vt:lpstr>Communication with Payors</vt:lpstr>
      <vt:lpstr>Economic Sub-Index</vt:lpstr>
      <vt:lpstr>Article VI-VII: Active Supervision</vt:lpstr>
      <vt:lpstr>Active Supervision</vt:lpstr>
      <vt:lpstr>Active Supervision</vt:lpstr>
      <vt:lpstr>Index and Sub-Indices</vt:lpstr>
      <vt:lpstr>Final Score Calculation</vt:lpstr>
      <vt:lpstr>Final Score</vt:lpstr>
      <vt:lpstr>Population Health Sub-Index</vt:lpstr>
      <vt:lpstr>Population Health Sub-Index</vt:lpstr>
      <vt:lpstr>Population Health Sub-Index</vt:lpstr>
      <vt:lpstr>Population Health Sub-Index</vt:lpstr>
      <vt:lpstr>Population Health Sub-Index</vt:lpstr>
      <vt:lpstr>Index Scoring</vt:lpstr>
      <vt:lpstr>Access to Care Sub-Index</vt:lpstr>
      <vt:lpstr>Access to Care Sub-Index</vt:lpstr>
      <vt:lpstr>Access to Care Sub-Index</vt:lpstr>
      <vt:lpstr>Other Sub-Index</vt:lpstr>
      <vt:lpstr>Index Scoring</vt:lpstr>
    </vt:vector>
  </TitlesOfParts>
  <Company>Jarrard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Threadgill</dc:creator>
  <cp:lastModifiedBy>Jennifer McGrath</cp:lastModifiedBy>
  <cp:revision>66</cp:revision>
  <cp:lastPrinted>2015-03-25T21:23:48Z</cp:lastPrinted>
  <dcterms:created xsi:type="dcterms:W3CDTF">2015-03-25T20:17:17Z</dcterms:created>
  <dcterms:modified xsi:type="dcterms:W3CDTF">2017-09-27T19:01:28Z</dcterms:modified>
</cp:coreProperties>
</file>