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83" r:id="rId11"/>
    <p:sldId id="28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2DA47-338D-4296-A75A-04E088316037}"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3697532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2DA47-338D-4296-A75A-04E088316037}"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87462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02DA47-338D-4296-A75A-04E088316037}"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26992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02DA47-338D-4296-A75A-04E088316037}"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104700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02DA47-338D-4296-A75A-04E088316037}" type="datetimeFigureOut">
              <a:rPr lang="en-US" smtClean="0"/>
              <a:t>10/27/2016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4256254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02DA47-338D-4296-A75A-04E088316037}" type="datetimeFigureOut">
              <a:rPr lang="en-US" smtClean="0"/>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1618219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2DA47-338D-4296-A75A-04E088316037}" type="datetimeFigureOut">
              <a:rPr lang="en-US" smtClean="0"/>
              <a:t>10/27/2016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253596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02DA47-338D-4296-A75A-04E088316037}"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79529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02DA47-338D-4296-A75A-04E088316037}" type="datetimeFigureOut">
              <a:rPr lang="en-US" smtClean="0"/>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107481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2DA47-338D-4296-A75A-04E088316037}"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194095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2DA47-338D-4296-A75A-04E088316037}" type="datetimeFigureOut">
              <a:rPr lang="en-US" smtClean="0"/>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309FE-9764-414C-988D-6B3FA32301C5}" type="slidenum">
              <a:rPr lang="en-US" smtClean="0"/>
              <a:t>‹#›</a:t>
            </a:fld>
            <a:endParaRPr lang="en-US"/>
          </a:p>
        </p:txBody>
      </p:sp>
    </p:spTree>
    <p:extLst>
      <p:ext uri="{BB962C8B-B14F-4D97-AF65-F5344CB8AC3E}">
        <p14:creationId xmlns:p14="http://schemas.microsoft.com/office/powerpoint/2010/main" val="197344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2DA47-338D-4296-A75A-04E088316037}" type="datetimeFigureOut">
              <a:rPr lang="en-US" smtClean="0"/>
              <a:t>10/27/2016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309FE-9764-414C-988D-6B3FA32301C5}" type="slidenum">
              <a:rPr lang="en-US" smtClean="0"/>
              <a:t>‹#›</a:t>
            </a:fld>
            <a:endParaRPr lang="en-US"/>
          </a:p>
        </p:txBody>
      </p:sp>
    </p:spTree>
    <p:extLst>
      <p:ext uri="{BB962C8B-B14F-4D97-AF65-F5344CB8AC3E}">
        <p14:creationId xmlns:p14="http://schemas.microsoft.com/office/powerpoint/2010/main" val="267218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Authority Staff Report</a:t>
            </a:r>
            <a:endParaRPr lang="en-US" dirty="0"/>
          </a:p>
        </p:txBody>
      </p:sp>
      <p:sp>
        <p:nvSpPr>
          <p:cNvPr id="3" name="Subtitle 2"/>
          <p:cNvSpPr>
            <a:spLocks noGrp="1"/>
          </p:cNvSpPr>
          <p:nvPr>
            <p:ph type="subTitle" idx="1"/>
          </p:nvPr>
        </p:nvSpPr>
        <p:spPr/>
        <p:txBody>
          <a:bodyPr/>
          <a:lstStyle/>
          <a:p>
            <a:r>
              <a:rPr lang="en-US" dirty="0" smtClean="0"/>
              <a:t>October 27, 2016</a:t>
            </a:r>
            <a:endParaRPr lang="en-US" dirty="0"/>
          </a:p>
        </p:txBody>
      </p:sp>
    </p:spTree>
    <p:extLst>
      <p:ext uri="{BB962C8B-B14F-4D97-AF65-F5344CB8AC3E}">
        <p14:creationId xmlns:p14="http://schemas.microsoft.com/office/powerpoint/2010/main" val="1221517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 and Background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staff </a:t>
            </a:r>
            <a:r>
              <a:rPr lang="en-US" dirty="0"/>
              <a:t>have worked collaboratively as a team, bringing our different expertise and backgrounds.  Since each of us has his own </a:t>
            </a:r>
            <a:r>
              <a:rPr lang="en-US" dirty="0" smtClean="0"/>
              <a:t>perspective, </a:t>
            </a:r>
            <a:r>
              <a:rPr lang="en-US" dirty="0"/>
              <a:t>each of us will present his own conclusions.</a:t>
            </a:r>
          </a:p>
          <a:p>
            <a:r>
              <a:rPr lang="en-US" dirty="0" smtClean="0"/>
              <a:t>Tom Massaro, M.D.—Dr. Massaro trained as a pediatrician.  Over his career, he served as the medical director of a pediatric ICU, director of the helicopter service at </a:t>
            </a:r>
            <a:r>
              <a:rPr lang="en-US" dirty="0" err="1" smtClean="0"/>
              <a:t>UVa</a:t>
            </a:r>
            <a:r>
              <a:rPr lang="en-US" dirty="0" smtClean="0"/>
              <a:t>, and was chief medical officer at the </a:t>
            </a:r>
            <a:r>
              <a:rPr lang="en-US" dirty="0" err="1" smtClean="0"/>
              <a:t>UVa</a:t>
            </a:r>
            <a:r>
              <a:rPr lang="en-US" dirty="0" smtClean="0"/>
              <a:t> Medical Center before resigning to develop and be the dean of the first medical school in Botswana.  Dr. Massaro is now on the faculty of the Darden School of Business at </a:t>
            </a:r>
            <a:r>
              <a:rPr lang="en-US" dirty="0" err="1" smtClean="0"/>
              <a:t>UVa</a:t>
            </a:r>
            <a:r>
              <a:rPr lang="en-US" dirty="0" smtClean="0"/>
              <a:t> as well as being on the faculty of the School of Law at </a:t>
            </a:r>
            <a:r>
              <a:rPr lang="en-US" dirty="0" err="1" smtClean="0"/>
              <a:t>UVa</a:t>
            </a:r>
            <a:r>
              <a:rPr lang="en-US" dirty="0" smtClean="0"/>
              <a:t>.  </a:t>
            </a:r>
          </a:p>
          <a:p>
            <a:r>
              <a:rPr lang="en-US" dirty="0"/>
              <a:t>Richard Brownlee, Ph.D., is an Emeritus Professor at the Darden Graduate  School of Business at </a:t>
            </a:r>
            <a:r>
              <a:rPr lang="en-US" dirty="0" err="1"/>
              <a:t>UVa</a:t>
            </a:r>
            <a:r>
              <a:rPr lang="en-US" dirty="0"/>
              <a:t>., where he taught for almost 40 years. He was Chair of the Accounting Area, and he taught courses in managerial and financial accounting, including mergers and acquisitions. He is a CPA and has served as a consultant to the CFA Institute. He has also worked with national and global corporations and with governmental organizations. He also has experience in the establishment of successful and sustainable public-private partnerships.</a:t>
            </a:r>
          </a:p>
        </p:txBody>
      </p:sp>
    </p:spTree>
    <p:extLst>
      <p:ext uri="{BB962C8B-B14F-4D97-AF65-F5344CB8AC3E}">
        <p14:creationId xmlns:p14="http://schemas.microsoft.com/office/powerpoint/2010/main" val="3278621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 and Background (Cont.)</a:t>
            </a:r>
            <a:endParaRPr lang="en-US" dirty="0"/>
          </a:p>
        </p:txBody>
      </p:sp>
      <p:sp>
        <p:nvSpPr>
          <p:cNvPr id="3" name="Content Placeholder 2"/>
          <p:cNvSpPr>
            <a:spLocks noGrp="1"/>
          </p:cNvSpPr>
          <p:nvPr>
            <p:ph idx="1"/>
          </p:nvPr>
        </p:nvSpPr>
        <p:spPr/>
        <p:txBody>
          <a:bodyPr>
            <a:normAutofit/>
          </a:bodyPr>
          <a:lstStyle/>
          <a:p>
            <a:r>
              <a:rPr lang="en-US" sz="2200" dirty="0" smtClean="0"/>
              <a:t>Dennis Barry is a retired lawyer.  He is a 1975 graduate of the </a:t>
            </a:r>
            <a:r>
              <a:rPr lang="en-US" sz="2200" dirty="0" err="1" smtClean="0"/>
              <a:t>UVa</a:t>
            </a:r>
            <a:r>
              <a:rPr lang="en-US" sz="2200" dirty="0" smtClean="0"/>
              <a:t> School of Law.  He was a partner in 3 law firms over his career, and ended his career at King &amp; Spalding.  Since 1983, Mr. Barry practiced in Washington, DC.  His practice was exclusively with health care clients, principally hospitals from all regions of the country.  His particular area of focus was Medicare coverage, payment and compliance.  He will teach a course on Medicare at the </a:t>
            </a:r>
            <a:r>
              <a:rPr lang="en-US" sz="2200" dirty="0" err="1" smtClean="0"/>
              <a:t>UVa</a:t>
            </a:r>
            <a:r>
              <a:rPr lang="en-US" sz="2200" dirty="0" smtClean="0"/>
              <a:t> School of Law in the Spring Semester of 2017.</a:t>
            </a:r>
          </a:p>
        </p:txBody>
      </p:sp>
    </p:spTree>
    <p:extLst>
      <p:ext uri="{BB962C8B-B14F-4D97-AF65-F5344CB8AC3E}">
        <p14:creationId xmlns:p14="http://schemas.microsoft.com/office/powerpoint/2010/main" val="10922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Staff Bring to This Project</a:t>
            </a:r>
            <a:endParaRPr lang="en-US" dirty="0"/>
          </a:p>
        </p:txBody>
      </p:sp>
      <p:sp>
        <p:nvSpPr>
          <p:cNvPr id="3" name="Content Placeholder 2"/>
          <p:cNvSpPr>
            <a:spLocks noGrp="1"/>
          </p:cNvSpPr>
          <p:nvPr>
            <p:ph idx="1"/>
          </p:nvPr>
        </p:nvSpPr>
        <p:spPr/>
        <p:txBody>
          <a:bodyPr/>
          <a:lstStyle/>
          <a:p>
            <a:r>
              <a:rPr lang="en-US" dirty="0" smtClean="0"/>
              <a:t>Deep knowledge of health care, including the clinical, business and legal aspects of health care.</a:t>
            </a:r>
          </a:p>
          <a:p>
            <a:r>
              <a:rPr lang="en-US" dirty="0" smtClean="0"/>
              <a:t>Financial acumen.</a:t>
            </a:r>
          </a:p>
          <a:p>
            <a:r>
              <a:rPr lang="en-US" dirty="0" smtClean="0"/>
              <a:t>Experience with health care mergers</a:t>
            </a:r>
            <a:endParaRPr lang="en-US" dirty="0"/>
          </a:p>
        </p:txBody>
      </p:sp>
    </p:spTree>
    <p:extLst>
      <p:ext uri="{BB962C8B-B14F-4D97-AF65-F5344CB8AC3E}">
        <p14:creationId xmlns:p14="http://schemas.microsoft.com/office/powerpoint/2010/main" val="393151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Staff Has Not Done and Does Not Know</a:t>
            </a:r>
            <a:endParaRPr lang="en-US" dirty="0"/>
          </a:p>
        </p:txBody>
      </p:sp>
      <p:sp>
        <p:nvSpPr>
          <p:cNvPr id="3" name="Content Placeholder 2"/>
          <p:cNvSpPr>
            <a:spLocks noGrp="1"/>
          </p:cNvSpPr>
          <p:nvPr>
            <p:ph idx="1"/>
          </p:nvPr>
        </p:nvSpPr>
        <p:spPr/>
        <p:txBody>
          <a:bodyPr/>
          <a:lstStyle/>
          <a:p>
            <a:r>
              <a:rPr lang="en-US" dirty="0" smtClean="0"/>
              <a:t>No audit or review of accounting records or business policies (to any significant extent)</a:t>
            </a:r>
          </a:p>
          <a:p>
            <a:r>
              <a:rPr lang="en-US" dirty="0" smtClean="0"/>
              <a:t>Very little independent investigation</a:t>
            </a:r>
          </a:p>
          <a:p>
            <a:r>
              <a:rPr lang="en-US" dirty="0" smtClean="0"/>
              <a:t>No especial knowledge of SW Virginia</a:t>
            </a:r>
          </a:p>
          <a:p>
            <a:endParaRPr lang="en-US" dirty="0" smtClean="0"/>
          </a:p>
        </p:txBody>
      </p:sp>
    </p:spTree>
    <p:extLst>
      <p:ext uri="{BB962C8B-B14F-4D97-AF65-F5344CB8AC3E}">
        <p14:creationId xmlns:p14="http://schemas.microsoft.com/office/powerpoint/2010/main" val="1355471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Members Need to Exercise Independent Judgment</a:t>
            </a:r>
            <a:endParaRPr lang="en-US" dirty="0"/>
          </a:p>
        </p:txBody>
      </p:sp>
      <p:sp>
        <p:nvSpPr>
          <p:cNvPr id="3" name="Content Placeholder 2"/>
          <p:cNvSpPr>
            <a:spLocks noGrp="1"/>
          </p:cNvSpPr>
          <p:nvPr>
            <p:ph idx="1"/>
          </p:nvPr>
        </p:nvSpPr>
        <p:spPr/>
        <p:txBody>
          <a:bodyPr>
            <a:normAutofit fontScale="92500"/>
          </a:bodyPr>
          <a:lstStyle/>
          <a:p>
            <a:r>
              <a:rPr lang="en-US" dirty="0" smtClean="0"/>
              <a:t>The Authority is paying us and is entitled to the benefit of our observations and judgments, and we will give you our observations and judgments</a:t>
            </a:r>
          </a:p>
          <a:p>
            <a:r>
              <a:rPr lang="en-US" dirty="0" smtClean="0"/>
              <a:t>The final decision on whether to recommend approval of the Application to the Commissioner or Health, however, is vested in the Members of the Board of this Authority.  Each Board Member needs to use his or her independent judgment and consider all information and arguments before you. </a:t>
            </a:r>
          </a:p>
          <a:p>
            <a:pPr lvl="1"/>
            <a:r>
              <a:rPr lang="en-US" dirty="0" smtClean="0"/>
              <a:t>The Members are uniquely well-suited to this task by reason of their knowledge about the area, knowledge of health care more generally, and the wisdom accumulated over the course of lengthy careers.</a:t>
            </a:r>
            <a:endParaRPr lang="en-US" dirty="0"/>
          </a:p>
          <a:p>
            <a:r>
              <a:rPr lang="en-US" dirty="0" smtClean="0"/>
              <a:t>Feel free to ask questions of the staff or Applicants</a:t>
            </a:r>
            <a:endParaRPr lang="en-US" dirty="0"/>
          </a:p>
        </p:txBody>
      </p:sp>
    </p:spTree>
    <p:extLst>
      <p:ext uri="{BB962C8B-B14F-4D97-AF65-F5344CB8AC3E}">
        <p14:creationId xmlns:p14="http://schemas.microsoft.com/office/powerpoint/2010/main" val="301680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FTC Staff Comments</a:t>
            </a:r>
            <a:endParaRPr lang="en-US" dirty="0"/>
          </a:p>
        </p:txBody>
      </p:sp>
      <p:sp>
        <p:nvSpPr>
          <p:cNvPr id="3" name="Content Placeholder 2"/>
          <p:cNvSpPr>
            <a:spLocks noGrp="1"/>
          </p:cNvSpPr>
          <p:nvPr>
            <p:ph idx="1"/>
          </p:nvPr>
        </p:nvSpPr>
        <p:spPr/>
        <p:txBody>
          <a:bodyPr>
            <a:normAutofit/>
          </a:bodyPr>
          <a:lstStyle/>
          <a:p>
            <a:r>
              <a:rPr lang="en-US" dirty="0" smtClean="0"/>
              <a:t>The FTC staff comments make clear that staff strongly recommends against approval of the proposed merger</a:t>
            </a:r>
          </a:p>
          <a:p>
            <a:pPr lvl="1"/>
            <a:r>
              <a:rPr lang="en-US" dirty="0" smtClean="0"/>
              <a:t>The FTC is the federal agency tasked with preserving competition in health care</a:t>
            </a:r>
          </a:p>
          <a:p>
            <a:pPr lvl="1"/>
            <a:r>
              <a:rPr lang="en-US" dirty="0" smtClean="0"/>
              <a:t>The staff are smart, well-informed, and dedicated</a:t>
            </a:r>
          </a:p>
          <a:p>
            <a:pPr lvl="1"/>
            <a:r>
              <a:rPr lang="en-US" dirty="0" smtClean="0"/>
              <a:t>Their concerns should be considered carefully</a:t>
            </a:r>
          </a:p>
        </p:txBody>
      </p:sp>
    </p:spTree>
    <p:extLst>
      <p:ext uri="{BB962C8B-B14F-4D97-AF65-F5344CB8AC3E}">
        <p14:creationId xmlns:p14="http://schemas.microsoft.com/office/powerpoint/2010/main" val="3620247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Doctrinal Difference</a:t>
            </a:r>
            <a:endParaRPr lang="en-US" dirty="0"/>
          </a:p>
        </p:txBody>
      </p:sp>
      <p:sp>
        <p:nvSpPr>
          <p:cNvPr id="3" name="Content Placeholder 2"/>
          <p:cNvSpPr>
            <a:spLocks noGrp="1"/>
          </p:cNvSpPr>
          <p:nvPr>
            <p:ph idx="1"/>
          </p:nvPr>
        </p:nvSpPr>
        <p:spPr/>
        <p:txBody>
          <a:bodyPr>
            <a:normAutofit lnSpcReduction="10000"/>
          </a:bodyPr>
          <a:lstStyle/>
          <a:p>
            <a:r>
              <a:rPr lang="en-US" dirty="0" smtClean="0"/>
              <a:t>Overriding message:  The New Health System, if it is formed, will have monopoly-like market power.  Without the approval of the Commonwealth of Virginia and the State of Tennessee, it is highly likely that the FTC would challenge this merger and would be successful in doing so.  The proposed merger is not consistent with the prevailing and widely respected doctrine that competition results in the best combination of price, quality and access.</a:t>
            </a:r>
          </a:p>
          <a:p>
            <a:r>
              <a:rPr lang="en-US" dirty="0" smtClean="0"/>
              <a:t>BUT the Virginia statute presumes that competition possibly may not result in optimal price, quality and access in this region</a:t>
            </a:r>
          </a:p>
          <a:p>
            <a:pPr lvl="1"/>
            <a:r>
              <a:rPr lang="en-US" dirty="0"/>
              <a:t> </a:t>
            </a:r>
            <a:r>
              <a:rPr lang="en-US" dirty="0" smtClean="0"/>
              <a:t>FTC staff assertions that the same considerations should be given the same weight under the federal merger guidelines and Virginia law is hard to reconcile with the Virginia law.</a:t>
            </a:r>
            <a:endParaRPr lang="en-US" dirty="0"/>
          </a:p>
        </p:txBody>
      </p:sp>
    </p:spTree>
    <p:extLst>
      <p:ext uri="{BB962C8B-B14F-4D97-AF65-F5344CB8AC3E}">
        <p14:creationId xmlns:p14="http://schemas.microsoft.com/office/powerpoint/2010/main" val="125897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Observations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“market” extends beyond state boundaries so the relatively low degree of overlap in Virginia should not be looked at in isolation in assessing the likely and possible advantages and disadvantages of the proposed merger for Virginia patients, employers, employees, and vendors</a:t>
            </a:r>
          </a:p>
          <a:p>
            <a:r>
              <a:rPr lang="en-US" dirty="0" smtClean="0"/>
              <a:t>FTC staff asserts that a competitive market place has served the community well to-date and </a:t>
            </a:r>
          </a:p>
          <a:p>
            <a:pPr lvl="1"/>
            <a:r>
              <a:rPr lang="en-US" dirty="0" smtClean="0"/>
              <a:t>Authority members need to make their own judgments</a:t>
            </a:r>
          </a:p>
          <a:p>
            <a:pPr lvl="1"/>
            <a:r>
              <a:rPr lang="en-US" dirty="0" smtClean="0"/>
              <a:t>Dr. Cantrell’s information suggests that many health needs have not been addressed well in comparison to state averages</a:t>
            </a:r>
          </a:p>
          <a:p>
            <a:pPr lvl="1"/>
            <a:r>
              <a:rPr lang="en-US" dirty="0" smtClean="0"/>
              <a:t>Relevance of factors such as:  rural areas; population loss; distance, topography, lack of public transportation, and secondary roads on access; educational attainment; poverty; and lack of health insurance (or levels of under-insurance)</a:t>
            </a:r>
          </a:p>
        </p:txBody>
      </p:sp>
    </p:spTree>
    <p:extLst>
      <p:ext uri="{BB962C8B-B14F-4D97-AF65-F5344CB8AC3E}">
        <p14:creationId xmlns:p14="http://schemas.microsoft.com/office/powerpoint/2010/main" val="213363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Observations—Commitments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Process </a:t>
            </a:r>
          </a:p>
          <a:p>
            <a:pPr lvl="1"/>
            <a:r>
              <a:rPr lang="en-US" dirty="0" smtClean="0"/>
              <a:t>From mid-September to this week</a:t>
            </a:r>
          </a:p>
          <a:p>
            <a:pPr lvl="1"/>
            <a:r>
              <a:rPr lang="en-US" dirty="0" smtClean="0"/>
              <a:t>3 nearly all day face-to-face meetings</a:t>
            </a:r>
          </a:p>
          <a:p>
            <a:pPr lvl="1"/>
            <a:r>
              <a:rPr lang="en-US" dirty="0" smtClean="0"/>
              <a:t>A lot of time drafting, and reviewing</a:t>
            </a:r>
          </a:p>
          <a:p>
            <a:pPr lvl="1"/>
            <a:r>
              <a:rPr lang="en-US" dirty="0" smtClean="0"/>
              <a:t>Process will continue with the Commissioner—commitments as they stand expressly contemplate a more formal agreement being drafted.  Commissioner can fine-tune or completely renegotiate. </a:t>
            </a:r>
            <a:endParaRPr lang="en-US" dirty="0"/>
          </a:p>
          <a:p>
            <a:r>
              <a:rPr lang="en-US" dirty="0" smtClean="0"/>
              <a:t>Do the commitments address every possible contingency?  No.</a:t>
            </a:r>
          </a:p>
          <a:p>
            <a:pPr lvl="1"/>
            <a:r>
              <a:rPr lang="en-US" dirty="0" smtClean="0"/>
              <a:t>Provision for change in circumstances</a:t>
            </a:r>
          </a:p>
          <a:p>
            <a:pPr lvl="1"/>
            <a:r>
              <a:rPr lang="en-US" dirty="0" smtClean="0"/>
              <a:t>Sunsets in 10 years subject to reassessment</a:t>
            </a:r>
          </a:p>
          <a:p>
            <a:r>
              <a:rPr lang="en-US" dirty="0" smtClean="0"/>
              <a:t>Commissioner of Health</a:t>
            </a:r>
          </a:p>
          <a:p>
            <a:pPr lvl="1"/>
            <a:r>
              <a:rPr lang="en-US" dirty="0" smtClean="0"/>
              <a:t>Malfeasance or misfeasance?</a:t>
            </a:r>
          </a:p>
          <a:p>
            <a:pPr lvl="1"/>
            <a:r>
              <a:rPr lang="en-US" dirty="0" smtClean="0"/>
              <a:t>Incompetence?</a:t>
            </a:r>
          </a:p>
          <a:p>
            <a:pPr lvl="1"/>
            <a:r>
              <a:rPr lang="en-US" dirty="0" smtClean="0"/>
              <a:t>Do not underestimate the Commissioner’s power</a:t>
            </a:r>
          </a:p>
          <a:p>
            <a:r>
              <a:rPr lang="en-US" dirty="0" smtClean="0"/>
              <a:t>“Nuclear bomb” is the only option</a:t>
            </a:r>
          </a:p>
        </p:txBody>
      </p:sp>
    </p:spTree>
    <p:extLst>
      <p:ext uri="{BB962C8B-B14F-4D97-AF65-F5344CB8AC3E}">
        <p14:creationId xmlns:p14="http://schemas.microsoft.com/office/powerpoint/2010/main" val="1734273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Observations</a:t>
            </a:r>
            <a:endParaRPr lang="en-US" dirty="0"/>
          </a:p>
        </p:txBody>
      </p:sp>
      <p:sp>
        <p:nvSpPr>
          <p:cNvPr id="3" name="Content Placeholder 2"/>
          <p:cNvSpPr>
            <a:spLocks noGrp="1"/>
          </p:cNvSpPr>
          <p:nvPr>
            <p:ph idx="1"/>
          </p:nvPr>
        </p:nvSpPr>
        <p:spPr/>
        <p:txBody>
          <a:bodyPr>
            <a:normAutofit/>
          </a:bodyPr>
          <a:lstStyle/>
          <a:p>
            <a:r>
              <a:rPr lang="en-US" dirty="0" smtClean="0"/>
              <a:t>Dick Brownlee</a:t>
            </a:r>
          </a:p>
          <a:p>
            <a:r>
              <a:rPr lang="en-US" dirty="0" smtClean="0"/>
              <a:t>Tom Massaro</a:t>
            </a:r>
          </a:p>
          <a:p>
            <a:r>
              <a:rPr lang="en-US" dirty="0" smtClean="0"/>
              <a:t>Dennis Barry</a:t>
            </a:r>
          </a:p>
          <a:p>
            <a:endParaRPr lang="en-US" dirty="0"/>
          </a:p>
        </p:txBody>
      </p:sp>
    </p:spTree>
    <p:extLst>
      <p:ext uri="{BB962C8B-B14F-4D97-AF65-F5344CB8AC3E}">
        <p14:creationId xmlns:p14="http://schemas.microsoft.com/office/powerpoint/2010/main" val="13413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of Commitments—Chairman Kilgore	</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2421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Quality, Including Mental Health Services </a:t>
            </a:r>
            <a:r>
              <a:rPr lang="en-US" dirty="0"/>
              <a:t>and </a:t>
            </a:r>
            <a:r>
              <a:rPr lang="en-US" dirty="0" smtClean="0"/>
              <a:t>Treatment </a:t>
            </a:r>
            <a:r>
              <a:rPr lang="en-US" dirty="0"/>
              <a:t>of </a:t>
            </a:r>
            <a:r>
              <a:rPr lang="en-US" dirty="0" smtClean="0"/>
              <a:t>Substance Abuse</a:t>
            </a:r>
            <a:endParaRPr lang="en-US" dirty="0"/>
          </a:p>
        </p:txBody>
      </p:sp>
      <p:sp>
        <p:nvSpPr>
          <p:cNvPr id="3" name="Content Placeholder 2"/>
          <p:cNvSpPr>
            <a:spLocks noGrp="1"/>
          </p:cNvSpPr>
          <p:nvPr>
            <p:ph idx="1"/>
          </p:nvPr>
        </p:nvSpPr>
        <p:spPr/>
        <p:txBody>
          <a:bodyPr/>
          <a:lstStyle/>
          <a:p>
            <a:r>
              <a:rPr lang="en-US" dirty="0" smtClean="0"/>
              <a:t>Quality metrics</a:t>
            </a:r>
          </a:p>
          <a:p>
            <a:pPr lvl="1"/>
            <a:r>
              <a:rPr lang="en-US" dirty="0" smtClean="0"/>
              <a:t>CMS metrics</a:t>
            </a:r>
          </a:p>
          <a:p>
            <a:pPr lvl="1"/>
            <a:r>
              <a:rPr lang="en-US" dirty="0" smtClean="0"/>
              <a:t>Metrics developed in conjunction with this Authority</a:t>
            </a:r>
          </a:p>
          <a:p>
            <a:r>
              <a:rPr lang="en-US" dirty="0" smtClean="0"/>
              <a:t>Mental health services are a money losing service</a:t>
            </a:r>
          </a:p>
          <a:p>
            <a:pPr lvl="1"/>
            <a:r>
              <a:rPr lang="en-US" dirty="0" smtClean="0"/>
              <a:t>Those needing the service are often unemployed and have no insurance, or poor paying insurance</a:t>
            </a:r>
          </a:p>
          <a:p>
            <a:r>
              <a:rPr lang="en-US" dirty="0" smtClean="0"/>
              <a:t>Substance abuse is a plague, and again, treating it is a money losing proposition</a:t>
            </a:r>
            <a:endParaRPr lang="en-US" dirty="0"/>
          </a:p>
        </p:txBody>
      </p:sp>
    </p:spTree>
    <p:extLst>
      <p:ext uri="{BB962C8B-B14F-4D97-AF65-F5344CB8AC3E}">
        <p14:creationId xmlns:p14="http://schemas.microsoft.com/office/powerpoint/2010/main" val="2562873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Health	</a:t>
            </a:r>
            <a:endParaRPr lang="en-US" dirty="0"/>
          </a:p>
        </p:txBody>
      </p:sp>
      <p:sp>
        <p:nvSpPr>
          <p:cNvPr id="3" name="Content Placeholder 2"/>
          <p:cNvSpPr>
            <a:spLocks noGrp="1"/>
          </p:cNvSpPr>
          <p:nvPr>
            <p:ph idx="1"/>
          </p:nvPr>
        </p:nvSpPr>
        <p:spPr/>
        <p:txBody>
          <a:bodyPr/>
          <a:lstStyle/>
          <a:p>
            <a:pPr marL="0" indent="0">
              <a:buNone/>
            </a:pPr>
            <a:endParaRPr lang="en-US" dirty="0" smtClean="0"/>
          </a:p>
          <a:p>
            <a:r>
              <a:rPr lang="en-US" dirty="0" smtClean="0"/>
              <a:t>The combined system will be more effective at introducing public health management principles into the region.</a:t>
            </a:r>
          </a:p>
          <a:p>
            <a:r>
              <a:rPr lang="en-US" dirty="0" smtClean="0"/>
              <a:t>The ability to access an integrated, seamless data base is a critical element in integration of public health methodologies for the care of the many high-need high-cost patients of the region. </a:t>
            </a:r>
          </a:p>
          <a:p>
            <a:pPr marL="0" indent="0">
              <a:buNone/>
            </a:pPr>
            <a:endParaRPr lang="en-US" dirty="0"/>
          </a:p>
        </p:txBody>
      </p:sp>
    </p:spTree>
    <p:extLst>
      <p:ext uri="{BB962C8B-B14F-4D97-AF65-F5344CB8AC3E}">
        <p14:creationId xmlns:p14="http://schemas.microsoft.com/office/powerpoint/2010/main" val="4067410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Preservation of H</a:t>
            </a:r>
            <a:r>
              <a:rPr lang="en-US" dirty="0" smtClean="0"/>
              <a:t>ospital Facilities </a:t>
            </a:r>
            <a:r>
              <a:rPr lang="en-US" dirty="0"/>
              <a:t>in </a:t>
            </a:r>
            <a:r>
              <a:rPr lang="en-US" dirty="0" smtClean="0"/>
              <a:t>Communities Traditionally Served </a:t>
            </a:r>
            <a:r>
              <a:rPr lang="en-US" dirty="0"/>
              <a:t>by </a:t>
            </a:r>
            <a:r>
              <a:rPr lang="en-US" dirty="0" smtClean="0"/>
              <a:t>Those Facilities </a:t>
            </a:r>
            <a:r>
              <a:rPr lang="en-US" dirty="0"/>
              <a:t>to </a:t>
            </a:r>
            <a:r>
              <a:rPr lang="en-US" dirty="0" smtClean="0"/>
              <a:t>Ensure Access </a:t>
            </a:r>
            <a:r>
              <a:rPr lang="en-US" dirty="0"/>
              <a:t>to </a:t>
            </a:r>
            <a:r>
              <a:rPr lang="en-US" dirty="0" smtClean="0"/>
              <a:t>Care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Commitment to continue serving communities for 5 years</a:t>
            </a:r>
          </a:p>
          <a:p>
            <a:pPr lvl="1"/>
            <a:r>
              <a:rPr lang="en-US" dirty="0" smtClean="0"/>
              <a:t>Not a commitment to keep hospitals continuing to operate as hospitals</a:t>
            </a:r>
          </a:p>
          <a:p>
            <a:r>
              <a:rPr lang="en-US" dirty="0" smtClean="0"/>
              <a:t>What is likely in absence of proposed merger and the associated commitment?</a:t>
            </a:r>
            <a:endParaRPr lang="en-US" dirty="0"/>
          </a:p>
        </p:txBody>
      </p:sp>
    </p:spTree>
    <p:extLst>
      <p:ext uri="{BB962C8B-B14F-4D97-AF65-F5344CB8AC3E}">
        <p14:creationId xmlns:p14="http://schemas.microsoft.com/office/powerpoint/2010/main" val="1273366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Gains in the C</a:t>
            </a:r>
            <a:r>
              <a:rPr lang="en-US" dirty="0" smtClean="0"/>
              <a:t>ost-Efficiency </a:t>
            </a:r>
            <a:endParaRPr lang="en-US" dirty="0"/>
          </a:p>
        </p:txBody>
      </p:sp>
      <p:sp>
        <p:nvSpPr>
          <p:cNvPr id="3" name="Content Placeholder 2"/>
          <p:cNvSpPr>
            <a:spLocks noGrp="1"/>
          </p:cNvSpPr>
          <p:nvPr>
            <p:ph idx="1"/>
          </p:nvPr>
        </p:nvSpPr>
        <p:spPr/>
        <p:txBody>
          <a:bodyPr/>
          <a:lstStyle/>
          <a:p>
            <a:r>
              <a:rPr lang="en-US" dirty="0" smtClean="0"/>
              <a:t>Economies of scale</a:t>
            </a:r>
          </a:p>
          <a:p>
            <a:r>
              <a:rPr lang="en-US" dirty="0" smtClean="0"/>
              <a:t>Economies through elimination or reduction of duplication of services</a:t>
            </a:r>
          </a:p>
          <a:p>
            <a:pPr lvl="1"/>
            <a:r>
              <a:rPr lang="en-US" dirty="0" smtClean="0"/>
              <a:t>These are savings which would not be achieved if there are combinations with out-of-market entities</a:t>
            </a:r>
          </a:p>
          <a:p>
            <a:r>
              <a:rPr lang="en-US" dirty="0" smtClean="0"/>
              <a:t>These economies will not be achieved without some pain</a:t>
            </a:r>
          </a:p>
          <a:p>
            <a:pPr lvl="1"/>
            <a:r>
              <a:rPr lang="en-US" dirty="0" smtClean="0"/>
              <a:t>Wise County</a:t>
            </a:r>
          </a:p>
          <a:p>
            <a:pPr lvl="1"/>
            <a:r>
              <a:rPr lang="en-US" dirty="0" smtClean="0"/>
              <a:t>Employee lay-offs if attrition is not sufficient</a:t>
            </a:r>
          </a:p>
          <a:p>
            <a:r>
              <a:rPr lang="en-US" dirty="0" smtClean="0"/>
              <a:t>Will savings be achieved and what if they are not?</a:t>
            </a:r>
          </a:p>
        </p:txBody>
      </p:sp>
    </p:spTree>
    <p:extLst>
      <p:ext uri="{BB962C8B-B14F-4D97-AF65-F5344CB8AC3E}">
        <p14:creationId xmlns:p14="http://schemas.microsoft.com/office/powerpoint/2010/main" val="3551840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Improvements in the </a:t>
            </a:r>
            <a:r>
              <a:rPr lang="en-US" dirty="0" smtClean="0"/>
              <a:t>Utilization </a:t>
            </a:r>
            <a:r>
              <a:rPr lang="en-US" dirty="0"/>
              <a:t>of </a:t>
            </a:r>
            <a:r>
              <a:rPr lang="en-US" dirty="0" smtClean="0"/>
              <a:t>Hospital Resources </a:t>
            </a:r>
            <a:r>
              <a:rPr lang="en-US" dirty="0"/>
              <a:t>and </a:t>
            </a:r>
            <a:r>
              <a:rPr lang="en-US" dirty="0" smtClean="0"/>
              <a:t>Equipment</a:t>
            </a:r>
            <a:endParaRPr lang="en-US" dirty="0"/>
          </a:p>
        </p:txBody>
      </p:sp>
      <p:sp>
        <p:nvSpPr>
          <p:cNvPr id="3" name="Content Placeholder 2"/>
          <p:cNvSpPr>
            <a:spLocks noGrp="1"/>
          </p:cNvSpPr>
          <p:nvPr>
            <p:ph idx="1"/>
          </p:nvPr>
        </p:nvSpPr>
        <p:spPr/>
        <p:txBody>
          <a:bodyPr/>
          <a:lstStyle/>
          <a:p>
            <a:r>
              <a:rPr lang="en-US" dirty="0" smtClean="0"/>
              <a:t>Reducing duplication of services</a:t>
            </a:r>
          </a:p>
          <a:p>
            <a:pPr lvl="1"/>
            <a:r>
              <a:rPr lang="en-US" dirty="0" smtClean="0"/>
              <a:t>Higher volume and efficiency at sites remaining</a:t>
            </a:r>
            <a:endParaRPr lang="en-US" dirty="0"/>
          </a:p>
          <a:p>
            <a:r>
              <a:rPr lang="en-US" dirty="0" smtClean="0"/>
              <a:t>Relevance of COPN process</a:t>
            </a:r>
            <a:endParaRPr lang="en-US" dirty="0"/>
          </a:p>
        </p:txBody>
      </p:sp>
    </p:spTree>
    <p:extLst>
      <p:ext uri="{BB962C8B-B14F-4D97-AF65-F5344CB8AC3E}">
        <p14:creationId xmlns:p14="http://schemas.microsoft.com/office/powerpoint/2010/main" val="265896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Avoidance of </a:t>
            </a:r>
            <a:r>
              <a:rPr lang="en-US" dirty="0" smtClean="0"/>
              <a:t>Duplication of Hospital Resources</a:t>
            </a:r>
            <a:endParaRPr lang="en-US" dirty="0"/>
          </a:p>
        </p:txBody>
      </p:sp>
      <p:sp>
        <p:nvSpPr>
          <p:cNvPr id="3" name="Content Placeholder 2"/>
          <p:cNvSpPr>
            <a:spLocks noGrp="1"/>
          </p:cNvSpPr>
          <p:nvPr>
            <p:ph idx="1"/>
          </p:nvPr>
        </p:nvSpPr>
        <p:spPr/>
        <p:txBody>
          <a:bodyPr/>
          <a:lstStyle/>
          <a:p>
            <a:r>
              <a:rPr lang="en-US" dirty="0" smtClean="0"/>
              <a:t>Redundant “backroom” operations such as purchasing, HR, facilities management, medical staff relations, as well as senior management </a:t>
            </a:r>
            <a:endParaRPr lang="en-US" dirty="0"/>
          </a:p>
        </p:txBody>
      </p:sp>
    </p:spTree>
    <p:extLst>
      <p:ext uri="{BB962C8B-B14F-4D97-AF65-F5344CB8AC3E}">
        <p14:creationId xmlns:p14="http://schemas.microsoft.com/office/powerpoint/2010/main" val="2246338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Participation </a:t>
            </a:r>
            <a:r>
              <a:rPr lang="en-US" dirty="0"/>
              <a:t>in the </a:t>
            </a:r>
            <a:r>
              <a:rPr lang="en-US" dirty="0" smtClean="0"/>
              <a:t>State </a:t>
            </a:r>
            <a:r>
              <a:rPr lang="en-US" dirty="0"/>
              <a:t>Medicaid </a:t>
            </a:r>
            <a:r>
              <a:rPr lang="en-US" dirty="0" smtClean="0"/>
              <a:t>Program</a:t>
            </a:r>
            <a:endParaRPr lang="en-US" dirty="0"/>
          </a:p>
        </p:txBody>
      </p:sp>
      <p:sp>
        <p:nvSpPr>
          <p:cNvPr id="3" name="Content Placeholder 2"/>
          <p:cNvSpPr>
            <a:spLocks noGrp="1"/>
          </p:cNvSpPr>
          <p:nvPr>
            <p:ph idx="1"/>
          </p:nvPr>
        </p:nvSpPr>
        <p:spPr/>
        <p:txBody>
          <a:bodyPr/>
          <a:lstStyle/>
          <a:p>
            <a:r>
              <a:rPr lang="en-US" dirty="0" smtClean="0"/>
              <a:t>This should not be affected at all</a:t>
            </a:r>
          </a:p>
          <a:p>
            <a:r>
              <a:rPr lang="en-US" dirty="0" smtClean="0"/>
              <a:t>To maintain its tax-exempt status, the New Health System will have to participate in Medicaid.  </a:t>
            </a:r>
            <a:endParaRPr lang="en-US" dirty="0"/>
          </a:p>
          <a:p>
            <a:r>
              <a:rPr lang="en-US" dirty="0" smtClean="0"/>
              <a:t>In addition, it is desirable to participate in Medicaid since payment at Medicaid rates is preferable to no payment at all</a:t>
            </a:r>
          </a:p>
          <a:p>
            <a:r>
              <a:rPr lang="en-US" dirty="0" smtClean="0"/>
              <a:t>The contracting commitment requires the New Health System to negotiate in good faith with Medicaid managed care payers</a:t>
            </a:r>
            <a:endParaRPr lang="en-US" dirty="0"/>
          </a:p>
        </p:txBody>
      </p:sp>
    </p:spTree>
    <p:extLst>
      <p:ext uri="{BB962C8B-B14F-4D97-AF65-F5344CB8AC3E}">
        <p14:creationId xmlns:p14="http://schemas.microsoft.com/office/powerpoint/2010/main" val="1854801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a:t>
            </a:r>
            <a:r>
              <a:rPr lang="en-US" dirty="0" smtClean="0"/>
              <a:t>Cost </a:t>
            </a:r>
            <a:r>
              <a:rPr lang="en-US" dirty="0"/>
              <a:t>of </a:t>
            </a:r>
            <a:r>
              <a:rPr lang="en-US" dirty="0" smtClean="0"/>
              <a:t>Care</a:t>
            </a:r>
            <a:endParaRPr lang="en-US" dirty="0"/>
          </a:p>
        </p:txBody>
      </p:sp>
      <p:sp>
        <p:nvSpPr>
          <p:cNvPr id="3" name="Content Placeholder 2"/>
          <p:cNvSpPr>
            <a:spLocks noGrp="1"/>
          </p:cNvSpPr>
          <p:nvPr>
            <p:ph idx="1"/>
          </p:nvPr>
        </p:nvSpPr>
        <p:spPr/>
        <p:txBody>
          <a:bodyPr/>
          <a:lstStyle/>
          <a:p>
            <a:r>
              <a:rPr lang="en-US" dirty="0" smtClean="0"/>
              <a:t>Will cost savings achieved by the parties be reflected in reduced prices to payers and patients?</a:t>
            </a:r>
          </a:p>
          <a:p>
            <a:pPr lvl="1"/>
            <a:r>
              <a:rPr lang="en-US" dirty="0" smtClean="0"/>
              <a:t>Rate commitments</a:t>
            </a:r>
          </a:p>
          <a:p>
            <a:pPr lvl="1"/>
            <a:r>
              <a:rPr lang="en-US" dirty="0" smtClean="0"/>
              <a:t>Other competitive commitments</a:t>
            </a:r>
          </a:p>
          <a:p>
            <a:r>
              <a:rPr lang="en-US" dirty="0" smtClean="0"/>
              <a:t>For nonhospital services, such as clinic services, there are very low barriers to entry</a:t>
            </a:r>
          </a:p>
          <a:p>
            <a:pPr lvl="1"/>
            <a:r>
              <a:rPr lang="en-US" dirty="0" smtClean="0"/>
              <a:t>Reasons for </a:t>
            </a:r>
            <a:r>
              <a:rPr lang="en-US" dirty="0" err="1" smtClean="0"/>
              <a:t>nonentry</a:t>
            </a:r>
            <a:endParaRPr lang="en-US" dirty="0" smtClean="0"/>
          </a:p>
        </p:txBody>
      </p:sp>
    </p:spTree>
    <p:extLst>
      <p:ext uri="{BB962C8B-B14F-4D97-AF65-F5344CB8AC3E}">
        <p14:creationId xmlns:p14="http://schemas.microsoft.com/office/powerpoint/2010/main" val="3331077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Ability of Health Plans to Negotiate Reasonable Arrangements </a:t>
            </a:r>
            <a:r>
              <a:rPr lang="en-US" dirty="0"/>
              <a:t>with </a:t>
            </a:r>
            <a:r>
              <a:rPr lang="en-US" dirty="0" smtClean="0"/>
              <a:t>Hospitals and Other Providers </a:t>
            </a:r>
            <a:endParaRPr lang="en-US" dirty="0"/>
          </a:p>
        </p:txBody>
      </p:sp>
      <p:sp>
        <p:nvSpPr>
          <p:cNvPr id="3" name="Content Placeholder 2"/>
          <p:cNvSpPr>
            <a:spLocks noGrp="1"/>
          </p:cNvSpPr>
          <p:nvPr>
            <p:ph idx="1"/>
          </p:nvPr>
        </p:nvSpPr>
        <p:spPr/>
        <p:txBody>
          <a:bodyPr/>
          <a:lstStyle/>
          <a:p>
            <a:r>
              <a:rPr lang="en-US" dirty="0" smtClean="0"/>
              <a:t>Rate commitments</a:t>
            </a:r>
          </a:p>
          <a:p>
            <a:r>
              <a:rPr lang="en-US" dirty="0" smtClean="0"/>
              <a:t>Payers are hardly helpless</a:t>
            </a:r>
          </a:p>
          <a:p>
            <a:r>
              <a:rPr lang="en-US" dirty="0" smtClean="0"/>
              <a:t>Principal payer definition—2% threshold</a:t>
            </a:r>
          </a:p>
          <a:p>
            <a:r>
              <a:rPr lang="en-US" dirty="0" smtClean="0"/>
              <a:t>What about percentage of charge contracts?</a:t>
            </a:r>
          </a:p>
          <a:p>
            <a:r>
              <a:rPr lang="en-US" dirty="0" smtClean="0"/>
              <a:t>What about changes in payment methodologies?</a:t>
            </a:r>
          </a:p>
          <a:p>
            <a:r>
              <a:rPr lang="en-US" dirty="0" smtClean="0"/>
              <a:t>What happens if agreement is not reached?</a:t>
            </a:r>
          </a:p>
          <a:p>
            <a:pPr lvl="1"/>
            <a:r>
              <a:rPr lang="en-US" dirty="0" smtClean="0"/>
              <a:t>Mediation</a:t>
            </a:r>
          </a:p>
          <a:p>
            <a:pPr lvl="1"/>
            <a:r>
              <a:rPr lang="en-US" dirty="0" smtClean="0"/>
              <a:t>Press, community, and governmental pressure</a:t>
            </a:r>
          </a:p>
          <a:p>
            <a:endParaRPr lang="en-US" dirty="0"/>
          </a:p>
        </p:txBody>
      </p:sp>
    </p:spTree>
    <p:extLst>
      <p:ext uri="{BB962C8B-B14F-4D97-AF65-F5344CB8AC3E}">
        <p14:creationId xmlns:p14="http://schemas.microsoft.com/office/powerpoint/2010/main" val="1276165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Reduction </a:t>
            </a:r>
            <a:r>
              <a:rPr lang="en-US" dirty="0"/>
              <a:t>in </a:t>
            </a:r>
            <a:r>
              <a:rPr lang="en-US" dirty="0" smtClean="0"/>
              <a:t>Competition </a:t>
            </a:r>
            <a:r>
              <a:rPr lang="en-US" dirty="0"/>
              <a:t>among </a:t>
            </a:r>
            <a:r>
              <a:rPr lang="en-US" dirty="0" smtClean="0"/>
              <a:t>Hospitals, Physicians, and Others</a:t>
            </a:r>
            <a:endParaRPr lang="en-US" dirty="0"/>
          </a:p>
        </p:txBody>
      </p:sp>
      <p:sp>
        <p:nvSpPr>
          <p:cNvPr id="3" name="Content Placeholder 2"/>
          <p:cNvSpPr>
            <a:spLocks noGrp="1"/>
          </p:cNvSpPr>
          <p:nvPr>
            <p:ph idx="1"/>
          </p:nvPr>
        </p:nvSpPr>
        <p:spPr/>
        <p:txBody>
          <a:bodyPr/>
          <a:lstStyle/>
          <a:p>
            <a:r>
              <a:rPr lang="en-US" dirty="0" smtClean="0"/>
              <a:t>There will be a marked reduction in competition.</a:t>
            </a:r>
          </a:p>
          <a:p>
            <a:r>
              <a:rPr lang="en-US" dirty="0" smtClean="0"/>
              <a:t>The reduction in competition is not limited to hospital services.</a:t>
            </a:r>
          </a:p>
          <a:p>
            <a:r>
              <a:rPr lang="en-US" dirty="0" smtClean="0"/>
              <a:t>Do the benefits to be realized by the commitments outweigh the disadvantages from a loss of competition?</a:t>
            </a:r>
            <a:endParaRPr lang="en-US" dirty="0"/>
          </a:p>
        </p:txBody>
      </p:sp>
    </p:spTree>
    <p:extLst>
      <p:ext uri="{BB962C8B-B14F-4D97-AF65-F5344CB8AC3E}">
        <p14:creationId xmlns:p14="http://schemas.microsoft.com/office/powerpoint/2010/main" val="2301817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Adverse Impact </a:t>
            </a:r>
            <a:r>
              <a:rPr lang="en-US" dirty="0"/>
              <a:t>on </a:t>
            </a:r>
            <a:r>
              <a:rPr lang="en-US" dirty="0" smtClean="0"/>
              <a:t>Patients </a:t>
            </a:r>
            <a:r>
              <a:rPr lang="en-US" dirty="0"/>
              <a:t>in the </a:t>
            </a:r>
            <a:r>
              <a:rPr lang="en-US" dirty="0" smtClean="0"/>
              <a:t>Quality</a:t>
            </a:r>
            <a:r>
              <a:rPr lang="en-US" dirty="0"/>
              <a:t>, </a:t>
            </a:r>
            <a:r>
              <a:rPr lang="en-US" dirty="0" smtClean="0"/>
              <a:t>Availability</a:t>
            </a:r>
            <a:r>
              <a:rPr lang="en-US" dirty="0"/>
              <a:t>, and </a:t>
            </a:r>
            <a:r>
              <a:rPr lang="en-US" dirty="0" smtClean="0"/>
              <a:t>Price </a:t>
            </a:r>
            <a:r>
              <a:rPr lang="en-US" dirty="0"/>
              <a:t>of </a:t>
            </a:r>
            <a:r>
              <a:rPr lang="en-US" dirty="0" smtClean="0"/>
              <a:t>Health Care </a:t>
            </a:r>
            <a:r>
              <a:rPr lang="en-US" dirty="0"/>
              <a:t>services</a:t>
            </a:r>
          </a:p>
        </p:txBody>
      </p:sp>
      <p:sp>
        <p:nvSpPr>
          <p:cNvPr id="3" name="Content Placeholder 2"/>
          <p:cNvSpPr>
            <a:spLocks noGrp="1"/>
          </p:cNvSpPr>
          <p:nvPr>
            <p:ph idx="1"/>
          </p:nvPr>
        </p:nvSpPr>
        <p:spPr/>
        <p:txBody>
          <a:bodyPr/>
          <a:lstStyle/>
          <a:p>
            <a:r>
              <a:rPr lang="en-US" dirty="0" smtClean="0"/>
              <a:t>Access will be affected adversely for some services—necessary corollary to reducing the elimination of services.</a:t>
            </a:r>
          </a:p>
          <a:p>
            <a:r>
              <a:rPr lang="en-US" dirty="0" smtClean="0"/>
              <a:t>Access for other services such as mental health, pediatric services, and specialty services should be improved.</a:t>
            </a:r>
            <a:endParaRPr lang="en-US" dirty="0"/>
          </a:p>
        </p:txBody>
      </p:sp>
    </p:spTree>
    <p:extLst>
      <p:ext uri="{BB962C8B-B14F-4D97-AF65-F5344CB8AC3E}">
        <p14:creationId xmlns:p14="http://schemas.microsoft.com/office/powerpoint/2010/main" val="3532908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 of Less Restrictive Options</a:t>
            </a:r>
            <a:endParaRPr lang="en-US" dirty="0"/>
          </a:p>
        </p:txBody>
      </p:sp>
      <p:sp>
        <p:nvSpPr>
          <p:cNvPr id="3" name="Content Placeholder 2"/>
          <p:cNvSpPr>
            <a:spLocks noGrp="1"/>
          </p:cNvSpPr>
          <p:nvPr>
            <p:ph idx="1"/>
          </p:nvPr>
        </p:nvSpPr>
        <p:spPr/>
        <p:txBody>
          <a:bodyPr>
            <a:normAutofit lnSpcReduction="10000"/>
          </a:bodyPr>
          <a:lstStyle/>
          <a:p>
            <a:r>
              <a:rPr lang="en-US" dirty="0" smtClean="0"/>
              <a:t>Is the </a:t>
            </a:r>
            <a:r>
              <a:rPr lang="en-US" i="1" dirty="0" smtClean="0"/>
              <a:t>status quo</a:t>
            </a:r>
            <a:r>
              <a:rPr lang="en-US" dirty="0" smtClean="0"/>
              <a:t> sustainable?</a:t>
            </a:r>
          </a:p>
          <a:p>
            <a:r>
              <a:rPr lang="en-US" dirty="0" smtClean="0"/>
              <a:t>The FTC staff’s assertions about collaborative options available to the Applicants short of a merger were, at best, vague.  Not a single option was given.</a:t>
            </a:r>
          </a:p>
          <a:p>
            <a:pPr lvl="1"/>
            <a:r>
              <a:rPr lang="en-US" dirty="0" smtClean="0"/>
              <a:t>Any option would have to protect against the sharing of competitive information between the two organizations such as rates and costs.</a:t>
            </a:r>
          </a:p>
          <a:p>
            <a:pPr lvl="1"/>
            <a:r>
              <a:rPr lang="en-US" dirty="0" smtClean="0"/>
              <a:t>Speculative what would be approved.</a:t>
            </a:r>
          </a:p>
          <a:p>
            <a:pPr lvl="1"/>
            <a:r>
              <a:rPr lang="en-US" dirty="0" smtClean="0"/>
              <a:t>No collaborative option could achieve the same results since there is any collaborative option that encompassed the entirety of what the 2 Applicants do would be equivalent to the merger that the FTC so adamantly opposes.</a:t>
            </a:r>
          </a:p>
          <a:p>
            <a:r>
              <a:rPr lang="en-US" dirty="0" smtClean="0"/>
              <a:t>Out of market combinations</a:t>
            </a:r>
          </a:p>
        </p:txBody>
      </p:sp>
    </p:spTree>
    <p:extLst>
      <p:ext uri="{BB962C8B-B14F-4D97-AF65-F5344CB8AC3E}">
        <p14:creationId xmlns:p14="http://schemas.microsoft.com/office/powerpoint/2010/main" val="3899096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Bad Things May Happen?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Facilities close and/or services are reduced</a:t>
            </a:r>
          </a:p>
          <a:p>
            <a:pPr lvl="1"/>
            <a:r>
              <a:rPr lang="en-US" dirty="0" smtClean="0"/>
              <a:t>More than if the proposed merger is not approved?</a:t>
            </a:r>
          </a:p>
          <a:p>
            <a:r>
              <a:rPr lang="en-US" dirty="0" smtClean="0"/>
              <a:t>“Quality” suffers</a:t>
            </a:r>
          </a:p>
          <a:p>
            <a:pPr lvl="1"/>
            <a:r>
              <a:rPr lang="en-US" dirty="0" smtClean="0"/>
              <a:t>Metrics for quality are not the sole measures of quality</a:t>
            </a:r>
          </a:p>
          <a:p>
            <a:r>
              <a:rPr lang="en-US" dirty="0" smtClean="0"/>
              <a:t>Cost efficiencies are not achieved to the extent they would have been achieved in the competitive model because of the lack of competitive pressure</a:t>
            </a:r>
          </a:p>
          <a:p>
            <a:r>
              <a:rPr lang="en-US" dirty="0" smtClean="0"/>
              <a:t>New Health System defaults on its commitments</a:t>
            </a:r>
          </a:p>
          <a:p>
            <a:pPr lvl="1"/>
            <a:r>
              <a:rPr lang="en-US" dirty="0" smtClean="0"/>
              <a:t>Commissioner fails to monitor and supervise appropriately</a:t>
            </a:r>
          </a:p>
          <a:p>
            <a:r>
              <a:rPr lang="en-US" dirty="0" smtClean="0"/>
              <a:t>New Health System complies with commitments and becomes excessively profitable</a:t>
            </a:r>
          </a:p>
        </p:txBody>
      </p:sp>
    </p:spTree>
    <p:extLst>
      <p:ext uri="{BB962C8B-B14F-4D97-AF65-F5344CB8AC3E}">
        <p14:creationId xmlns:p14="http://schemas.microsoft.com/office/powerpoint/2010/main" val="62957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Risks of Not Approving the Merger?</a:t>
            </a:r>
            <a:endParaRPr lang="en-US" dirty="0"/>
          </a:p>
        </p:txBody>
      </p:sp>
      <p:sp>
        <p:nvSpPr>
          <p:cNvPr id="3" name="Content Placeholder 2"/>
          <p:cNvSpPr>
            <a:spLocks noGrp="1"/>
          </p:cNvSpPr>
          <p:nvPr>
            <p:ph idx="1"/>
          </p:nvPr>
        </p:nvSpPr>
        <p:spPr/>
        <p:txBody>
          <a:bodyPr/>
          <a:lstStyle/>
          <a:p>
            <a:r>
              <a:rPr lang="en-US" dirty="0" smtClean="0"/>
              <a:t>Process ends here</a:t>
            </a:r>
          </a:p>
          <a:p>
            <a:r>
              <a:rPr lang="en-US" dirty="0" smtClean="0"/>
              <a:t>If Authority approves, Commissioner will bring fresh eyes and </a:t>
            </a:r>
            <a:r>
              <a:rPr lang="en-US" dirty="0" err="1" smtClean="0"/>
              <a:t>Dept</a:t>
            </a:r>
            <a:r>
              <a:rPr lang="en-US" dirty="0" smtClean="0"/>
              <a:t> of Health resources to reviewing the Application</a:t>
            </a:r>
          </a:p>
        </p:txBody>
      </p:sp>
    </p:spTree>
    <p:extLst>
      <p:ext uri="{BB962C8B-B14F-4D97-AF65-F5344CB8AC3E}">
        <p14:creationId xmlns:p14="http://schemas.microsoft.com/office/powerpoint/2010/main" val="1160865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TotalTime>
  <Words>1721</Words>
  <Application>Microsoft Office PowerPoint</Application>
  <PresentationFormat>Widescreen</PresentationFormat>
  <Paragraphs>130</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Authority Staff Report</vt:lpstr>
      <vt:lpstr>Who We Are and Background</vt:lpstr>
      <vt:lpstr>Who We Are and Background (Cont.)</vt:lpstr>
      <vt:lpstr>What the Staff Bring to This Project</vt:lpstr>
      <vt:lpstr>What the Staff Has Not Done and Does Not Know</vt:lpstr>
      <vt:lpstr>Board Members Need to Exercise Independent Judgment</vt:lpstr>
      <vt:lpstr>FTC Staff Comments</vt:lpstr>
      <vt:lpstr>Doctrinal Difference</vt:lpstr>
      <vt:lpstr>General Observations</vt:lpstr>
      <vt:lpstr>General Observations—Commitments</vt:lpstr>
      <vt:lpstr>Staff Observations</vt:lpstr>
      <vt:lpstr>Discussion of Commitments—Chairman Kilgore </vt:lpstr>
      <vt:lpstr>Quality, Including Mental Health Services and Treatment of Substance Abuse</vt:lpstr>
      <vt:lpstr>Population Health </vt:lpstr>
      <vt:lpstr>Preservation of Hospital Facilities in Communities Traditionally Served by Those Facilities to Ensure Access to Care </vt:lpstr>
      <vt:lpstr>Gains in the Cost-Efficiency </vt:lpstr>
      <vt:lpstr>Improvements in the Utilization of Hospital Resources and Equipment</vt:lpstr>
      <vt:lpstr>Avoidance of Duplication of Hospital Resources</vt:lpstr>
      <vt:lpstr> Participation in the State Medicaid Program</vt:lpstr>
      <vt:lpstr>Total Cost of Care</vt:lpstr>
      <vt:lpstr>Ability of Health Plans to Negotiate Reasonable Arrangements with Hospitals and Other Providers </vt:lpstr>
      <vt:lpstr>Reduction in Competition among Hospitals, Physicians, and Others</vt:lpstr>
      <vt:lpstr>Possible Adverse Impact on Patients in the Quality, Availability, and Price of Health Care services</vt:lpstr>
      <vt:lpstr>Availability of Less Restrictive Options</vt:lpstr>
      <vt:lpstr>What Bad Things May Happen?</vt:lpstr>
      <vt:lpstr>What Are the Risks of Not Approving the Merger?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Authority Staff Report</dc:title>
  <dc:creator>Dennis Barry</dc:creator>
  <cp:lastModifiedBy>Dennis Barry</cp:lastModifiedBy>
  <cp:revision>33</cp:revision>
  <dcterms:created xsi:type="dcterms:W3CDTF">2016-10-24T19:40:14Z</dcterms:created>
  <dcterms:modified xsi:type="dcterms:W3CDTF">2016-10-28T01:10:48Z</dcterms:modified>
</cp:coreProperties>
</file>